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9CBB415-FCF5-4457-BB25-FA000F3BBAC1}">
  <a:tblStyle styleId="{49CBB415-FCF5-4457-BB25-FA000F3BBAC1}"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1" name="Shape 13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9" name="Shape 14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7" name="Shape 16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7" name="Shape 1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5" name="Shape 18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3" name="Shape 19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Of a spatial environment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n"/>
              <a:t>In the 19th century and early 20th century most studies seeked to answer the question of whether people learn and remember better from visual or auditory presentation of material. </a:t>
            </a:r>
            <a:r>
              <a:rPr lang="en" sz="1200">
                <a:latin typeface="Times New Roman"/>
                <a:ea typeface="Times New Roman"/>
                <a:cs typeface="Times New Roman"/>
                <a:sym typeface="Times New Roman"/>
              </a:rPr>
              <a:t>if the subject is exposed in an adequate way to the virtual stimuli, they can learn the characteristics of the environment as much as the subjects that concretely visited it and had a real experience of it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200">
                <a:latin typeface="Times New Roman"/>
                <a:ea typeface="Times New Roman"/>
                <a:cs typeface="Times New Roman"/>
                <a:sym typeface="Times New Roman"/>
              </a:rPr>
              <a:t>These tests were necessary to evaluate the individual abilities of the participants, to check that the groups were balanced, implying that it is to avoid to have a group were the participants are significantly more confident in new environments and with mental representations. They allow us to have objective results. In fact, if an individual is particularly confident in this areas, the method used to test them would probably not influence the performance and therefore they would bias the data.</a:t>
            </a:r>
            <a:endParaRPr sz="1200">
              <a:latin typeface="Times New Roman"/>
              <a:ea typeface="Times New Roman"/>
              <a:cs typeface="Times New Roman"/>
              <a:sym typeface="Times New Roman"/>
            </a:endParaRPr>
          </a:p>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0" name="Shape 10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6.jp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0" y="744575"/>
            <a:ext cx="8520600" cy="1642800"/>
          </a:xfrm>
          <a:prstGeom prst="rect">
            <a:avLst/>
          </a:prstGeom>
        </p:spPr>
        <p:txBody>
          <a:bodyPr spcFirstLastPara="1" wrap="square" lIns="91425" tIns="91425" rIns="91425" bIns="91425" anchor="b" anchorCtr="0">
            <a:noAutofit/>
          </a:bodyPr>
          <a:lstStyle/>
          <a:p>
            <a:pPr marL="457200" lvl="0" indent="0" algn="l" rtl="0">
              <a:lnSpc>
                <a:spcPct val="115000"/>
              </a:lnSpc>
              <a:spcBef>
                <a:spcPts val="0"/>
              </a:spcBef>
              <a:spcAft>
                <a:spcPts val="0"/>
              </a:spcAft>
              <a:buNone/>
            </a:pPr>
            <a:r>
              <a:rPr lang="en" sz="3600" b="1">
                <a:latin typeface="Times New Roman"/>
                <a:ea typeface="Times New Roman"/>
                <a:cs typeface="Times New Roman"/>
                <a:sym typeface="Times New Roman"/>
              </a:rPr>
              <a:t>Learning through different modalities: </a:t>
            </a:r>
            <a:endParaRPr sz="2400" i="1"/>
          </a:p>
        </p:txBody>
      </p:sp>
      <p:sp>
        <p:nvSpPr>
          <p:cNvPr id="55" name="Shape 55"/>
          <p:cNvSpPr txBox="1">
            <a:spLocks noGrp="1"/>
          </p:cNvSpPr>
          <p:nvPr>
            <p:ph type="subTitle" idx="1"/>
          </p:nvPr>
        </p:nvSpPr>
        <p:spPr>
          <a:xfrm>
            <a:off x="311700" y="2462550"/>
            <a:ext cx="8520600" cy="1164300"/>
          </a:xfrm>
          <a:prstGeom prst="rect">
            <a:avLst/>
          </a:prstGeom>
        </p:spPr>
        <p:txBody>
          <a:bodyPr spcFirstLastPara="1" wrap="square" lIns="91425" tIns="91425" rIns="91425" bIns="91425" anchor="t" anchorCtr="0">
            <a:noAutofit/>
          </a:bodyPr>
          <a:lstStyle/>
          <a:p>
            <a:pPr marL="457200" lvl="0" indent="0" algn="just" rtl="0">
              <a:lnSpc>
                <a:spcPct val="115000"/>
              </a:lnSpc>
              <a:spcBef>
                <a:spcPts val="0"/>
              </a:spcBef>
              <a:spcAft>
                <a:spcPts val="0"/>
              </a:spcAft>
              <a:buNone/>
            </a:pPr>
            <a:r>
              <a:rPr lang="en" sz="2400">
                <a:solidFill>
                  <a:srgbClr val="EFEFEF"/>
                </a:solidFill>
                <a:latin typeface="Times New Roman"/>
                <a:ea typeface="Times New Roman"/>
                <a:cs typeface="Times New Roman"/>
                <a:sym typeface="Times New Roman"/>
              </a:rPr>
              <a:t>Comparison between visual stimuli and auditory stimuli through the participants’ ability to recall items.</a:t>
            </a:r>
            <a:endParaRPr sz="2400">
              <a:solidFill>
                <a:srgbClr val="EFEFEF"/>
              </a:solidFill>
              <a:latin typeface="Times New Roman"/>
              <a:ea typeface="Times New Roman"/>
              <a:cs typeface="Times New Roman"/>
              <a:sym typeface="Times New Roman"/>
            </a:endParaRPr>
          </a:p>
          <a:p>
            <a:pPr marL="0" lvl="0" indent="457200" algn="l" rtl="0">
              <a:spcBef>
                <a:spcPts val="0"/>
              </a:spcBef>
              <a:spcAft>
                <a:spcPts val="0"/>
              </a:spcAft>
              <a:buNone/>
            </a:pPr>
            <a:br>
              <a:rPr lang="en" sz="1200">
                <a:solidFill>
                  <a:srgbClr val="EFEFEF"/>
                </a:solidFill>
              </a:rPr>
            </a:br>
            <a:r>
              <a:rPr lang="en" sz="1200">
                <a:solidFill>
                  <a:srgbClr val="EFEFEF"/>
                </a:solidFill>
              </a:rPr>
              <a:t>	</a:t>
            </a:r>
            <a:r>
              <a:rPr lang="en" sz="1200" i="1">
                <a:solidFill>
                  <a:srgbClr val="EFEFEF"/>
                </a:solidFill>
              </a:rPr>
              <a:t>Fiammetta Caccavale &amp; Rasmus Kær Jørgensen</a:t>
            </a:r>
            <a:endParaRPr sz="1200" i="1">
              <a:solidFill>
                <a:srgbClr val="EFEFEF"/>
              </a:solidFill>
            </a:endParaRPr>
          </a:p>
          <a:p>
            <a:pPr marL="0" lvl="0" indent="457200" algn="l" rtl="0">
              <a:spcBef>
                <a:spcPts val="0"/>
              </a:spcBef>
              <a:spcAft>
                <a:spcPts val="0"/>
              </a:spcAft>
              <a:buNone/>
            </a:pPr>
            <a:endParaRPr sz="1200" i="1">
              <a:solidFill>
                <a:srgbClr val="EFEFEF"/>
              </a:solidFill>
            </a:endParaRPr>
          </a:p>
          <a:p>
            <a:pPr marL="0" lvl="0" indent="457200" algn="l" rtl="0">
              <a:spcBef>
                <a:spcPts val="0"/>
              </a:spcBef>
              <a:spcAft>
                <a:spcPts val="0"/>
              </a:spcAft>
              <a:buNone/>
            </a:pPr>
            <a:endParaRPr sz="1200" i="1">
              <a:solidFill>
                <a:srgbClr val="EFEFEF"/>
              </a:solidFill>
            </a:endParaRPr>
          </a:p>
          <a:p>
            <a:pPr marL="0" lvl="0" indent="457200" algn="l" rtl="0">
              <a:spcBef>
                <a:spcPts val="0"/>
              </a:spcBef>
              <a:spcAft>
                <a:spcPts val="0"/>
              </a:spcAft>
              <a:buNone/>
            </a:pPr>
            <a:endParaRPr sz="1200" i="1">
              <a:solidFill>
                <a:srgbClr val="EFEFEF"/>
              </a:solidFill>
            </a:endParaRPr>
          </a:p>
          <a:p>
            <a:pPr marL="0" lvl="0" indent="457200" algn="l" rtl="0">
              <a:spcBef>
                <a:spcPts val="0"/>
              </a:spcBef>
              <a:spcAft>
                <a:spcPts val="0"/>
              </a:spcAft>
              <a:buNone/>
            </a:pPr>
            <a:endParaRPr sz="1200" i="1">
              <a:solidFill>
                <a:srgbClr val="EFEFEF"/>
              </a:solidFill>
            </a:endParaRPr>
          </a:p>
          <a:p>
            <a:pPr marL="0" lvl="0" indent="457200" algn="l" rtl="0">
              <a:spcBef>
                <a:spcPts val="0"/>
              </a:spcBef>
              <a:spcAft>
                <a:spcPts val="0"/>
              </a:spcAft>
              <a:buNone/>
            </a:pPr>
            <a:r>
              <a:rPr lang="en" sz="1000">
                <a:solidFill>
                  <a:srgbClr val="EFEFEF"/>
                </a:solidFill>
                <a:latin typeface="Times New Roman"/>
                <a:ea typeface="Times New Roman"/>
                <a:cs typeface="Times New Roman"/>
                <a:sym typeface="Times New Roman"/>
              </a:rPr>
              <a:t>14.03.2018</a:t>
            </a:r>
            <a:endParaRPr sz="1000">
              <a:solidFill>
                <a:srgbClr val="EFEFEF"/>
              </a:solidFill>
              <a:latin typeface="Times New Roman"/>
              <a:ea typeface="Times New Roman"/>
              <a:cs typeface="Times New Roman"/>
              <a:sym typeface="Times New Roman"/>
            </a:endParaRPr>
          </a:p>
          <a:p>
            <a:pPr marL="457200" lvl="0" indent="0" algn="just" rtl="0">
              <a:lnSpc>
                <a:spcPct val="115000"/>
              </a:lnSpc>
              <a:spcBef>
                <a:spcPts val="0"/>
              </a:spcBef>
              <a:spcAft>
                <a:spcPts val="0"/>
              </a:spcAft>
              <a:buNone/>
            </a:pPr>
            <a:endParaRPr sz="2400" i="1">
              <a:solidFill>
                <a:srgbClr val="EFEFEF"/>
              </a:solidFill>
              <a:latin typeface="Times New Roman"/>
              <a:ea typeface="Times New Roman"/>
              <a:cs typeface="Times New Roman"/>
              <a:sym typeface="Times New Roman"/>
            </a:endParaRPr>
          </a:p>
        </p:txBody>
      </p:sp>
      <p:pic>
        <p:nvPicPr>
          <p:cNvPr id="56" name="Shape 56"/>
          <p:cNvPicPr preferRelativeResize="0"/>
          <p:nvPr/>
        </p:nvPicPr>
        <p:blipFill>
          <a:blip r:embed="rId3">
            <a:alphaModFix/>
          </a:blip>
          <a:stretch>
            <a:fillRect/>
          </a:stretch>
        </p:blipFill>
        <p:spPr>
          <a:xfrm>
            <a:off x="7413825" y="4499050"/>
            <a:ext cx="1730175" cy="6444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Shape 1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latin typeface="Times New Roman"/>
                <a:ea typeface="Times New Roman"/>
                <a:cs typeface="Times New Roman"/>
                <a:sym typeface="Times New Roman"/>
              </a:rPr>
              <a:t>Auditory Stimuli</a:t>
            </a:r>
            <a:endParaRPr>
              <a:latin typeface="Times New Roman"/>
              <a:ea typeface="Times New Roman"/>
              <a:cs typeface="Times New Roman"/>
              <a:sym typeface="Times New Roman"/>
            </a:endParaRPr>
          </a:p>
        </p:txBody>
      </p:sp>
      <p:sp>
        <p:nvSpPr>
          <p:cNvPr id="134" name="Shape 1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rgbClr val="D9D9D9"/>
                </a:solidFill>
                <a:latin typeface="Times New Roman"/>
                <a:ea typeface="Times New Roman"/>
                <a:cs typeface="Times New Roman"/>
                <a:sym typeface="Times New Roman"/>
              </a:rPr>
              <a:t>The auditory stimuli is a recording of the same path, where the emphasis of the voice is used to mark ​the ​landmarks. </a:t>
            </a:r>
            <a:endParaRPr>
              <a:solidFill>
                <a:srgbClr val="D9D9D9"/>
              </a:solidFill>
              <a:latin typeface="Times New Roman"/>
              <a:ea typeface="Times New Roman"/>
              <a:cs typeface="Times New Roman"/>
              <a:sym typeface="Times New Roman"/>
            </a:endParaRPr>
          </a:p>
          <a:p>
            <a:pPr marL="0" lvl="0" indent="0" algn="just" rtl="0">
              <a:spcBef>
                <a:spcPts val="1600"/>
              </a:spcBef>
              <a:spcAft>
                <a:spcPts val="0"/>
              </a:spcAft>
              <a:buNone/>
            </a:pPr>
            <a:r>
              <a:rPr lang="en">
                <a:solidFill>
                  <a:srgbClr val="D9D9D9"/>
                </a:solidFill>
                <a:latin typeface="Times New Roman"/>
                <a:ea typeface="Times New Roman"/>
                <a:cs typeface="Times New Roman"/>
                <a:sym typeface="Times New Roman"/>
              </a:rPr>
              <a:t>The duration of the name representing the landmark lasts 3 seconds.</a:t>
            </a:r>
            <a:endParaRPr>
              <a:solidFill>
                <a:srgbClr val="D9D9D9"/>
              </a:solidFill>
              <a:latin typeface="Times New Roman"/>
              <a:ea typeface="Times New Roman"/>
              <a:cs typeface="Times New Roman"/>
              <a:sym typeface="Times New Roman"/>
            </a:endParaRPr>
          </a:p>
          <a:p>
            <a:pPr marL="0" lvl="0" indent="0">
              <a:spcBef>
                <a:spcPts val="0"/>
              </a:spcBef>
              <a:spcAft>
                <a:spcPts val="1600"/>
              </a:spcAft>
              <a:buNone/>
            </a:pPr>
            <a:endParaRPr>
              <a:solidFill>
                <a:srgbClr val="D9D9D9"/>
              </a:solidFill>
              <a:latin typeface="Times New Roman"/>
              <a:ea typeface="Times New Roman"/>
              <a:cs typeface="Times New Roman"/>
              <a:sym typeface="Times New Roman"/>
            </a:endParaRPr>
          </a:p>
        </p:txBody>
      </p:sp>
      <p:pic>
        <p:nvPicPr>
          <p:cNvPr id="135" name="Shape 135"/>
          <p:cNvPicPr preferRelativeResize="0"/>
          <p:nvPr/>
        </p:nvPicPr>
        <p:blipFill>
          <a:blip r:embed="rId3">
            <a:alphaModFix/>
          </a:blip>
          <a:stretch>
            <a:fillRect/>
          </a:stretch>
        </p:blipFill>
        <p:spPr>
          <a:xfrm>
            <a:off x="7413825" y="4499050"/>
            <a:ext cx="1730175" cy="644451"/>
          </a:xfrm>
          <a:prstGeom prst="rect">
            <a:avLst/>
          </a:prstGeom>
          <a:noFill/>
          <a:ln>
            <a:noFill/>
          </a:ln>
        </p:spPr>
      </p:pic>
      <p:cxnSp>
        <p:nvCxnSpPr>
          <p:cNvPr id="136" name="Shape 136"/>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latin typeface="Times New Roman"/>
                <a:ea typeface="Times New Roman"/>
                <a:cs typeface="Times New Roman"/>
                <a:sym typeface="Times New Roman"/>
              </a:rPr>
              <a:t>Multi-Modal Integration of Visual and Auditory Stimuli</a:t>
            </a:r>
            <a:endParaRPr>
              <a:latin typeface="Times New Roman"/>
              <a:ea typeface="Times New Roman"/>
              <a:cs typeface="Times New Roman"/>
              <a:sym typeface="Times New Roman"/>
            </a:endParaRPr>
          </a:p>
        </p:txBody>
      </p:sp>
      <p:sp>
        <p:nvSpPr>
          <p:cNvPr id="142" name="Shape 142"/>
          <p:cNvSpPr txBox="1">
            <a:spLocks noGrp="1"/>
          </p:cNvSpPr>
          <p:nvPr>
            <p:ph type="body" idx="1"/>
          </p:nvPr>
        </p:nvSpPr>
        <p:spPr>
          <a:xfrm>
            <a:off x="311700" y="1152475"/>
            <a:ext cx="4958100" cy="3416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rgbClr val="D9D9D9"/>
                </a:solidFill>
                <a:latin typeface="Times New Roman"/>
                <a:ea typeface="Times New Roman"/>
                <a:cs typeface="Times New Roman"/>
                <a:sym typeface="Times New Roman"/>
              </a:rPr>
              <a:t>The participants of the third group were given </a:t>
            </a:r>
            <a:endParaRPr>
              <a:solidFill>
                <a:srgbClr val="D9D9D9"/>
              </a:solidFill>
              <a:latin typeface="Times New Roman"/>
              <a:ea typeface="Times New Roman"/>
              <a:cs typeface="Times New Roman"/>
              <a:sym typeface="Times New Roman"/>
            </a:endParaRPr>
          </a:p>
          <a:p>
            <a:pPr marL="457200" lvl="0" indent="-342900" rtl="0">
              <a:spcBef>
                <a:spcPts val="160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the audio recording of the path with </a:t>
            </a:r>
            <a:br>
              <a:rPr lang="en">
                <a:solidFill>
                  <a:srgbClr val="D9D9D9"/>
                </a:solidFill>
                <a:latin typeface="Times New Roman"/>
                <a:ea typeface="Times New Roman"/>
                <a:cs typeface="Times New Roman"/>
                <a:sym typeface="Times New Roman"/>
              </a:rPr>
            </a:br>
            <a:endParaRPr>
              <a:solidFill>
                <a:srgbClr val="D9D9D9"/>
              </a:solidFill>
              <a:latin typeface="Times New Roman"/>
              <a:ea typeface="Times New Roman"/>
              <a:cs typeface="Times New Roman"/>
              <a:sym typeface="Times New Roman"/>
            </a:endParaRPr>
          </a:p>
          <a:p>
            <a:pPr marL="457200" lvl="0" indent="-34290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the supplement of a map that only displays the numbers associated with each landmark, not the names ​ ​themselves.  </a:t>
            </a:r>
            <a:endParaRPr>
              <a:solidFill>
                <a:srgbClr val="D9D9D9"/>
              </a:solidFill>
              <a:latin typeface="Times New Roman"/>
              <a:ea typeface="Times New Roman"/>
              <a:cs typeface="Times New Roman"/>
              <a:sym typeface="Times New Roman"/>
            </a:endParaRPr>
          </a:p>
          <a:p>
            <a:pPr marL="0" lvl="0" indent="0">
              <a:spcBef>
                <a:spcPts val="1600"/>
              </a:spcBef>
              <a:spcAft>
                <a:spcPts val="1600"/>
              </a:spcAft>
              <a:buNone/>
            </a:pPr>
            <a:endParaRPr>
              <a:solidFill>
                <a:srgbClr val="D9D9D9"/>
              </a:solidFill>
              <a:latin typeface="Times New Roman"/>
              <a:ea typeface="Times New Roman"/>
              <a:cs typeface="Times New Roman"/>
              <a:sym typeface="Times New Roman"/>
            </a:endParaRPr>
          </a:p>
        </p:txBody>
      </p:sp>
      <p:pic>
        <p:nvPicPr>
          <p:cNvPr id="143" name="Shape 143"/>
          <p:cNvPicPr preferRelativeResize="0"/>
          <p:nvPr/>
        </p:nvPicPr>
        <p:blipFill>
          <a:blip r:embed="rId3">
            <a:alphaModFix/>
          </a:blip>
          <a:stretch>
            <a:fillRect/>
          </a:stretch>
        </p:blipFill>
        <p:spPr>
          <a:xfrm>
            <a:off x="7413825" y="4499050"/>
            <a:ext cx="1730175" cy="644451"/>
          </a:xfrm>
          <a:prstGeom prst="rect">
            <a:avLst/>
          </a:prstGeom>
          <a:noFill/>
          <a:ln>
            <a:noFill/>
          </a:ln>
        </p:spPr>
      </p:pic>
      <p:cxnSp>
        <p:nvCxnSpPr>
          <p:cNvPr id="144" name="Shape 144"/>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pic>
        <p:nvPicPr>
          <p:cNvPr id="145" name="Shape 145"/>
          <p:cNvPicPr preferRelativeResize="0"/>
          <p:nvPr/>
        </p:nvPicPr>
        <p:blipFill>
          <a:blip r:embed="rId4">
            <a:alphaModFix/>
          </a:blip>
          <a:stretch>
            <a:fillRect/>
          </a:stretch>
        </p:blipFill>
        <p:spPr>
          <a:xfrm>
            <a:off x="5563800" y="1774825"/>
            <a:ext cx="3086100" cy="2171700"/>
          </a:xfrm>
          <a:prstGeom prst="rect">
            <a:avLst/>
          </a:prstGeom>
          <a:noFill/>
          <a:ln>
            <a:noFill/>
          </a:ln>
        </p:spPr>
      </p:pic>
      <p:sp>
        <p:nvSpPr>
          <p:cNvPr id="146" name="Shape 146"/>
          <p:cNvSpPr txBox="1"/>
          <p:nvPr/>
        </p:nvSpPr>
        <p:spPr>
          <a:xfrm>
            <a:off x="6109050" y="4039675"/>
            <a:ext cx="1995600" cy="188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800" i="1">
                <a:solidFill>
                  <a:srgbClr val="D9D9D9"/>
                </a:solidFill>
              </a:rPr>
              <a:t>Map used to orientate the participant.</a:t>
            </a:r>
            <a:endParaRPr sz="800">
              <a:solidFill>
                <a:srgbClr val="D9D9D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Shape 1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latin typeface="Times New Roman"/>
                <a:ea typeface="Times New Roman"/>
                <a:cs typeface="Times New Roman"/>
                <a:sym typeface="Times New Roman"/>
              </a:rPr>
              <a:t>Two Main Tasks</a:t>
            </a:r>
            <a:endParaRPr>
              <a:latin typeface="Times New Roman"/>
              <a:ea typeface="Times New Roman"/>
              <a:cs typeface="Times New Roman"/>
              <a:sym typeface="Times New Roman"/>
            </a:endParaRPr>
          </a:p>
        </p:txBody>
      </p:sp>
      <p:sp>
        <p:nvSpPr>
          <p:cNvPr id="152" name="Shape 15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Free Recall (of the items)</a:t>
            </a:r>
            <a:endParaRPr>
              <a:solidFill>
                <a:srgbClr val="D9D9D9"/>
              </a:solidFill>
              <a:latin typeface="Times New Roman"/>
              <a:ea typeface="Times New Roman"/>
              <a:cs typeface="Times New Roman"/>
              <a:sym typeface="Times New Roman"/>
            </a:endParaRPr>
          </a:p>
          <a:p>
            <a:pPr marL="914400" lvl="1" indent="-317500" rtl="0">
              <a:spcBef>
                <a:spcPts val="0"/>
              </a:spcBef>
              <a:spcAft>
                <a:spcPts val="0"/>
              </a:spcAft>
              <a:buClr>
                <a:srgbClr val="D9D9D9"/>
              </a:buClr>
              <a:buSzPts val="1400"/>
              <a:buFont typeface="Times New Roman"/>
              <a:buChar char="○"/>
            </a:pPr>
            <a:r>
              <a:rPr lang="en" sz="1800">
                <a:solidFill>
                  <a:srgbClr val="D9D9D9"/>
                </a:solidFill>
                <a:latin typeface="Times New Roman"/>
                <a:ea typeface="Times New Roman"/>
                <a:cs typeface="Times New Roman"/>
                <a:sym typeface="Times New Roman"/>
              </a:rPr>
              <a:t>the participants were asked to recollect and write all the landmarks of the Botanical Garden that they could remember, the order in which they recalled the items was not evaluated</a:t>
            </a:r>
            <a:endParaRPr>
              <a:solidFill>
                <a:srgbClr val="D9D9D9"/>
              </a:solidFill>
              <a:latin typeface="Times New Roman"/>
              <a:ea typeface="Times New Roman"/>
              <a:cs typeface="Times New Roman"/>
              <a:sym typeface="Times New Roman"/>
            </a:endParaRPr>
          </a:p>
          <a:p>
            <a:pPr marL="457200" lvl="0" indent="0" rtl="0">
              <a:spcBef>
                <a:spcPts val="1600"/>
              </a:spcBef>
              <a:spcAft>
                <a:spcPts val="0"/>
              </a:spcAft>
              <a:buNone/>
            </a:pPr>
            <a:endParaRPr>
              <a:solidFill>
                <a:srgbClr val="D9D9D9"/>
              </a:solidFill>
              <a:latin typeface="Times New Roman"/>
              <a:ea typeface="Times New Roman"/>
              <a:cs typeface="Times New Roman"/>
              <a:sym typeface="Times New Roman"/>
            </a:endParaRPr>
          </a:p>
          <a:p>
            <a:pPr marL="457200" lvl="0" indent="-342900" rtl="0">
              <a:spcBef>
                <a:spcPts val="160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Serial Recall (of the items)</a:t>
            </a:r>
            <a:endParaRPr>
              <a:solidFill>
                <a:srgbClr val="D9D9D9"/>
              </a:solidFill>
              <a:latin typeface="Times New Roman"/>
              <a:ea typeface="Times New Roman"/>
              <a:cs typeface="Times New Roman"/>
              <a:sym typeface="Times New Roman"/>
            </a:endParaRPr>
          </a:p>
          <a:p>
            <a:pPr marL="914400" lvl="1" indent="-317500" rtl="0">
              <a:spcBef>
                <a:spcPts val="0"/>
              </a:spcBef>
              <a:spcAft>
                <a:spcPts val="0"/>
              </a:spcAft>
              <a:buClr>
                <a:srgbClr val="D9D9D9"/>
              </a:buClr>
              <a:buSzPts val="1400"/>
              <a:buFont typeface="Times New Roman"/>
              <a:buChar char="○"/>
            </a:pPr>
            <a:r>
              <a:rPr lang="en" sz="1800">
                <a:solidFill>
                  <a:srgbClr val="D9D9D9"/>
                </a:solidFill>
                <a:latin typeface="Times New Roman"/>
                <a:ea typeface="Times New Roman"/>
                <a:cs typeface="Times New Roman"/>
                <a:sym typeface="Times New Roman"/>
              </a:rPr>
              <a:t>the list of landmarks was given. The task ​ ​was ​ ​to ​ ​sort ​ ​the ​ ​landmarks ​ ​in ​ ​order ​ ​of ​ ​appearance</a:t>
            </a:r>
            <a:endParaRPr>
              <a:solidFill>
                <a:srgbClr val="D9D9D9"/>
              </a:solidFill>
              <a:latin typeface="Times New Roman"/>
              <a:ea typeface="Times New Roman"/>
              <a:cs typeface="Times New Roman"/>
              <a:sym typeface="Times New Roman"/>
            </a:endParaRPr>
          </a:p>
          <a:p>
            <a:pPr marL="0" lvl="0" indent="0">
              <a:spcBef>
                <a:spcPts val="1600"/>
              </a:spcBef>
              <a:spcAft>
                <a:spcPts val="1600"/>
              </a:spcAft>
              <a:buNone/>
            </a:pPr>
            <a:endParaRPr>
              <a:solidFill>
                <a:srgbClr val="D9D9D9"/>
              </a:solidFill>
            </a:endParaRPr>
          </a:p>
        </p:txBody>
      </p:sp>
      <p:pic>
        <p:nvPicPr>
          <p:cNvPr id="153" name="Shape 153"/>
          <p:cNvPicPr preferRelativeResize="0"/>
          <p:nvPr/>
        </p:nvPicPr>
        <p:blipFill>
          <a:blip r:embed="rId3">
            <a:alphaModFix/>
          </a:blip>
          <a:stretch>
            <a:fillRect/>
          </a:stretch>
        </p:blipFill>
        <p:spPr>
          <a:xfrm>
            <a:off x="7413825" y="4499050"/>
            <a:ext cx="1730175" cy="644451"/>
          </a:xfrm>
          <a:prstGeom prst="rect">
            <a:avLst/>
          </a:prstGeom>
          <a:noFill/>
          <a:ln>
            <a:noFill/>
          </a:ln>
        </p:spPr>
      </p:pic>
      <p:cxnSp>
        <p:nvCxnSpPr>
          <p:cNvPr id="154" name="Shape 154"/>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latin typeface="Times New Roman"/>
                <a:ea typeface="Times New Roman"/>
                <a:cs typeface="Times New Roman"/>
                <a:sym typeface="Times New Roman"/>
              </a:rPr>
              <a:t>Results - Free Recall</a:t>
            </a:r>
            <a:endParaRPr>
              <a:latin typeface="Times New Roman"/>
              <a:ea typeface="Times New Roman"/>
              <a:cs typeface="Times New Roman"/>
              <a:sym typeface="Times New Roman"/>
            </a:endParaRPr>
          </a:p>
        </p:txBody>
      </p:sp>
      <p:pic>
        <p:nvPicPr>
          <p:cNvPr id="160" name="Shape 160"/>
          <p:cNvPicPr preferRelativeResize="0"/>
          <p:nvPr/>
        </p:nvPicPr>
        <p:blipFill>
          <a:blip r:embed="rId3">
            <a:alphaModFix/>
          </a:blip>
          <a:stretch>
            <a:fillRect/>
          </a:stretch>
        </p:blipFill>
        <p:spPr>
          <a:xfrm>
            <a:off x="4405100" y="1241763"/>
            <a:ext cx="4427200" cy="2659956"/>
          </a:xfrm>
          <a:prstGeom prst="rect">
            <a:avLst/>
          </a:prstGeom>
          <a:noFill/>
          <a:ln>
            <a:noFill/>
          </a:ln>
        </p:spPr>
      </p:pic>
      <p:sp>
        <p:nvSpPr>
          <p:cNvPr id="161" name="Shape 161"/>
          <p:cNvSpPr txBox="1">
            <a:spLocks noGrp="1"/>
          </p:cNvSpPr>
          <p:nvPr>
            <p:ph type="body" idx="1"/>
          </p:nvPr>
        </p:nvSpPr>
        <p:spPr>
          <a:xfrm>
            <a:off x="311700" y="1152475"/>
            <a:ext cx="3928200"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Clr>
                <a:srgbClr val="D9D9D9"/>
              </a:buClr>
              <a:buSzPts val="1800"/>
              <a:buFont typeface="Times New Roman"/>
              <a:buChar char="●"/>
            </a:pPr>
            <a:r>
              <a:rPr lang="en" b="1">
                <a:solidFill>
                  <a:srgbClr val="D9D9D9"/>
                </a:solidFill>
                <a:latin typeface="Times New Roman"/>
                <a:ea typeface="Times New Roman"/>
                <a:cs typeface="Times New Roman"/>
                <a:sym typeface="Times New Roman"/>
              </a:rPr>
              <a:t>Significant differences</a:t>
            </a:r>
            <a:r>
              <a:rPr lang="en">
                <a:solidFill>
                  <a:srgbClr val="D9D9D9"/>
                </a:solidFill>
                <a:latin typeface="Times New Roman"/>
                <a:ea typeface="Times New Roman"/>
                <a:cs typeface="Times New Roman"/>
                <a:sym typeface="Times New Roman"/>
              </a:rPr>
              <a:t> associated with ​​the ​stimuli ​ ​the ​ ​subjects ​were ​exposed ​to. </a:t>
            </a:r>
            <a:br>
              <a:rPr lang="en">
                <a:solidFill>
                  <a:srgbClr val="D9D9D9"/>
                </a:solidFill>
                <a:latin typeface="Times New Roman"/>
                <a:ea typeface="Times New Roman"/>
                <a:cs typeface="Times New Roman"/>
                <a:sym typeface="Times New Roman"/>
              </a:rPr>
            </a:br>
            <a:endParaRPr>
              <a:solidFill>
                <a:srgbClr val="D9D9D9"/>
              </a:solidFill>
              <a:latin typeface="Times New Roman"/>
              <a:ea typeface="Times New Roman"/>
              <a:cs typeface="Times New Roman"/>
              <a:sym typeface="Times New Roman"/>
            </a:endParaRPr>
          </a:p>
          <a:p>
            <a:pPr marL="457200" lvl="0" indent="-342900"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Group 1 had the highest</a:t>
            </a:r>
            <a:r>
              <a:rPr lang="en" sz="1800">
                <a:solidFill>
                  <a:srgbClr val="D9D9D9"/>
                </a:solidFill>
                <a:latin typeface="Times New Roman"/>
                <a:ea typeface="Times New Roman"/>
                <a:cs typeface="Times New Roman"/>
                <a:sym typeface="Times New Roman"/>
              </a:rPr>
              <a:t> precision in remembering the correct names. </a:t>
            </a:r>
            <a:endParaRPr>
              <a:solidFill>
                <a:srgbClr val="D9D9D9"/>
              </a:solidFill>
              <a:latin typeface="Times New Roman"/>
              <a:ea typeface="Times New Roman"/>
              <a:cs typeface="Times New Roman"/>
              <a:sym typeface="Times New Roman"/>
            </a:endParaRPr>
          </a:p>
          <a:p>
            <a:pPr marL="0" lvl="0" indent="0">
              <a:spcBef>
                <a:spcPts val="1600"/>
              </a:spcBef>
              <a:spcAft>
                <a:spcPts val="0"/>
              </a:spcAft>
              <a:buNone/>
            </a:pPr>
            <a:endParaRPr>
              <a:solidFill>
                <a:srgbClr val="D9D9D9"/>
              </a:solidFill>
            </a:endParaRPr>
          </a:p>
          <a:p>
            <a:pPr marL="0" lvl="0" indent="0" rtl="0">
              <a:spcBef>
                <a:spcPts val="1600"/>
              </a:spcBef>
              <a:spcAft>
                <a:spcPts val="1600"/>
              </a:spcAft>
              <a:buNone/>
            </a:pPr>
            <a:endParaRPr>
              <a:solidFill>
                <a:srgbClr val="D9D9D9"/>
              </a:solidFill>
            </a:endParaRPr>
          </a:p>
        </p:txBody>
      </p:sp>
      <p:cxnSp>
        <p:nvCxnSpPr>
          <p:cNvPr id="162" name="Shape 162"/>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pic>
        <p:nvPicPr>
          <p:cNvPr id="163" name="Shape 163"/>
          <p:cNvPicPr preferRelativeResize="0"/>
          <p:nvPr/>
        </p:nvPicPr>
        <p:blipFill>
          <a:blip r:embed="rId4">
            <a:alphaModFix/>
          </a:blip>
          <a:stretch>
            <a:fillRect/>
          </a:stretch>
        </p:blipFill>
        <p:spPr>
          <a:xfrm>
            <a:off x="7413825" y="4499050"/>
            <a:ext cx="1730175" cy="644451"/>
          </a:xfrm>
          <a:prstGeom prst="rect">
            <a:avLst/>
          </a:prstGeom>
          <a:noFill/>
          <a:ln>
            <a:noFill/>
          </a:ln>
        </p:spPr>
      </p:pic>
      <p:sp>
        <p:nvSpPr>
          <p:cNvPr id="164" name="Shape 164"/>
          <p:cNvSpPr txBox="1"/>
          <p:nvPr/>
        </p:nvSpPr>
        <p:spPr>
          <a:xfrm>
            <a:off x="5456650" y="3979450"/>
            <a:ext cx="2324100" cy="188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800" i="1">
                <a:solidFill>
                  <a:srgbClr val="D9D9D9"/>
                </a:solidFill>
              </a:rPr>
              <a:t>Chart summarising results of the Free Recall.</a:t>
            </a:r>
            <a:endParaRPr sz="800">
              <a:solidFill>
                <a:srgbClr val="D9D9D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latin typeface="Times New Roman"/>
                <a:ea typeface="Times New Roman"/>
                <a:cs typeface="Times New Roman"/>
                <a:sym typeface="Times New Roman"/>
              </a:rPr>
              <a:t>Results - Serial Recall</a:t>
            </a:r>
            <a:endParaRPr>
              <a:latin typeface="Times New Roman"/>
              <a:ea typeface="Times New Roman"/>
              <a:cs typeface="Times New Roman"/>
              <a:sym typeface="Times New Roman"/>
            </a:endParaRPr>
          </a:p>
        </p:txBody>
      </p:sp>
      <p:sp>
        <p:nvSpPr>
          <p:cNvPr id="170" name="Shape 170"/>
          <p:cNvSpPr txBox="1">
            <a:spLocks noGrp="1"/>
          </p:cNvSpPr>
          <p:nvPr>
            <p:ph type="body" idx="1"/>
          </p:nvPr>
        </p:nvSpPr>
        <p:spPr>
          <a:xfrm>
            <a:off x="311700" y="1152475"/>
            <a:ext cx="3928200"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Clr>
                <a:srgbClr val="D9D9D9"/>
              </a:buClr>
              <a:buSzPts val="1800"/>
              <a:buFont typeface="Times New Roman"/>
              <a:buChar char="●"/>
            </a:pPr>
            <a:r>
              <a:rPr lang="en" b="1">
                <a:solidFill>
                  <a:srgbClr val="D9D9D9"/>
                </a:solidFill>
                <a:latin typeface="Times New Roman"/>
                <a:ea typeface="Times New Roman"/>
                <a:cs typeface="Times New Roman"/>
                <a:sym typeface="Times New Roman"/>
              </a:rPr>
              <a:t>No significant differences</a:t>
            </a:r>
            <a:r>
              <a:rPr lang="en">
                <a:solidFill>
                  <a:srgbClr val="D9D9D9"/>
                </a:solidFill>
                <a:latin typeface="Times New Roman"/>
                <a:ea typeface="Times New Roman"/>
                <a:cs typeface="Times New Roman"/>
                <a:sym typeface="Times New Roman"/>
              </a:rPr>
              <a:t> between Group 1 and Group 2.</a:t>
            </a:r>
            <a:br>
              <a:rPr lang="en">
                <a:solidFill>
                  <a:srgbClr val="D9D9D9"/>
                </a:solidFill>
                <a:latin typeface="Times New Roman"/>
                <a:ea typeface="Times New Roman"/>
                <a:cs typeface="Times New Roman"/>
                <a:sym typeface="Times New Roman"/>
              </a:rPr>
            </a:br>
            <a:endParaRPr>
              <a:solidFill>
                <a:srgbClr val="D9D9D9"/>
              </a:solidFill>
              <a:latin typeface="Times New Roman"/>
              <a:ea typeface="Times New Roman"/>
              <a:cs typeface="Times New Roman"/>
              <a:sym typeface="Times New Roman"/>
            </a:endParaRPr>
          </a:p>
          <a:p>
            <a:pPr marL="457200" lvl="0" indent="-342900"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The multisensory stimuli group had the highest ​ ​results ​ ​in ​ ​this ​ ​task.  </a:t>
            </a:r>
            <a:endParaRPr>
              <a:solidFill>
                <a:srgbClr val="D9D9D9"/>
              </a:solidFill>
              <a:latin typeface="Times New Roman"/>
              <a:ea typeface="Times New Roman"/>
              <a:cs typeface="Times New Roman"/>
              <a:sym typeface="Times New Roman"/>
            </a:endParaRPr>
          </a:p>
          <a:p>
            <a:pPr marL="0" lvl="0" indent="0" rtl="0">
              <a:spcBef>
                <a:spcPts val="1600"/>
              </a:spcBef>
              <a:spcAft>
                <a:spcPts val="0"/>
              </a:spcAft>
              <a:buNone/>
            </a:pPr>
            <a:endParaRPr>
              <a:solidFill>
                <a:srgbClr val="D9D9D9"/>
              </a:solidFill>
            </a:endParaRPr>
          </a:p>
          <a:p>
            <a:pPr marL="0" lvl="0" indent="0" rtl="0">
              <a:spcBef>
                <a:spcPts val="1600"/>
              </a:spcBef>
              <a:spcAft>
                <a:spcPts val="1600"/>
              </a:spcAft>
              <a:buNone/>
            </a:pPr>
            <a:endParaRPr>
              <a:solidFill>
                <a:srgbClr val="D9D9D9"/>
              </a:solidFill>
            </a:endParaRPr>
          </a:p>
        </p:txBody>
      </p:sp>
      <p:pic>
        <p:nvPicPr>
          <p:cNvPr id="171" name="Shape 171"/>
          <p:cNvPicPr preferRelativeResize="0"/>
          <p:nvPr/>
        </p:nvPicPr>
        <p:blipFill>
          <a:blip r:embed="rId3">
            <a:alphaModFix/>
          </a:blip>
          <a:stretch>
            <a:fillRect/>
          </a:stretch>
        </p:blipFill>
        <p:spPr>
          <a:xfrm>
            <a:off x="4405100" y="1241754"/>
            <a:ext cx="4427200" cy="2660000"/>
          </a:xfrm>
          <a:prstGeom prst="rect">
            <a:avLst/>
          </a:prstGeom>
          <a:noFill/>
          <a:ln>
            <a:noFill/>
          </a:ln>
        </p:spPr>
      </p:pic>
      <p:cxnSp>
        <p:nvCxnSpPr>
          <p:cNvPr id="172" name="Shape 172"/>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pic>
        <p:nvPicPr>
          <p:cNvPr id="173" name="Shape 173"/>
          <p:cNvPicPr preferRelativeResize="0"/>
          <p:nvPr/>
        </p:nvPicPr>
        <p:blipFill>
          <a:blip r:embed="rId4">
            <a:alphaModFix/>
          </a:blip>
          <a:stretch>
            <a:fillRect/>
          </a:stretch>
        </p:blipFill>
        <p:spPr>
          <a:xfrm>
            <a:off x="7413825" y="4499050"/>
            <a:ext cx="1730175" cy="644451"/>
          </a:xfrm>
          <a:prstGeom prst="rect">
            <a:avLst/>
          </a:prstGeom>
          <a:noFill/>
          <a:ln>
            <a:noFill/>
          </a:ln>
        </p:spPr>
      </p:pic>
      <p:sp>
        <p:nvSpPr>
          <p:cNvPr id="174" name="Shape 174"/>
          <p:cNvSpPr txBox="1"/>
          <p:nvPr/>
        </p:nvSpPr>
        <p:spPr>
          <a:xfrm>
            <a:off x="5456650" y="3979450"/>
            <a:ext cx="2324100" cy="188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800" i="1">
                <a:solidFill>
                  <a:srgbClr val="D9D9D9"/>
                </a:solidFill>
              </a:rPr>
              <a:t>Chart summarising results of the Serial Recall.</a:t>
            </a:r>
            <a:endParaRPr sz="800">
              <a:solidFill>
                <a:srgbClr val="D9D9D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latin typeface="Times New Roman"/>
                <a:ea typeface="Times New Roman"/>
                <a:cs typeface="Times New Roman"/>
                <a:sym typeface="Times New Roman"/>
              </a:rPr>
              <a:t>Conclusion</a:t>
            </a:r>
            <a:endParaRPr>
              <a:latin typeface="Times New Roman"/>
              <a:ea typeface="Times New Roman"/>
              <a:cs typeface="Times New Roman"/>
              <a:sym typeface="Times New Roman"/>
            </a:endParaRPr>
          </a:p>
        </p:txBody>
      </p:sp>
      <p:sp>
        <p:nvSpPr>
          <p:cNvPr id="180" name="Shape 18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Clr>
                <a:srgbClr val="D9D9D9"/>
              </a:buClr>
              <a:buSzPts val="1800"/>
              <a:buFont typeface="Times New Roman"/>
              <a:buChar char="●"/>
            </a:pPr>
            <a:r>
              <a:rPr lang="en" dirty="0">
                <a:solidFill>
                  <a:srgbClr val="D9D9D9"/>
                </a:solidFill>
                <a:latin typeface="Times New Roman"/>
                <a:ea typeface="Times New Roman"/>
                <a:cs typeface="Times New Roman"/>
                <a:sym typeface="Times New Roman"/>
              </a:rPr>
              <a:t>The results and findings concludes, </a:t>
            </a:r>
            <a:br>
              <a:rPr lang="en" dirty="0">
                <a:solidFill>
                  <a:srgbClr val="D9D9D9"/>
                </a:solidFill>
                <a:latin typeface="Times New Roman"/>
                <a:ea typeface="Times New Roman"/>
                <a:cs typeface="Times New Roman"/>
                <a:sym typeface="Times New Roman"/>
              </a:rPr>
            </a:br>
            <a:endParaRPr sz="1400" dirty="0">
              <a:solidFill>
                <a:srgbClr val="D9D9D9"/>
              </a:solidFill>
              <a:latin typeface="Times New Roman"/>
              <a:ea typeface="Times New Roman"/>
              <a:cs typeface="Times New Roman"/>
              <a:sym typeface="Times New Roman"/>
            </a:endParaRPr>
          </a:p>
          <a:p>
            <a:pPr marL="914400" lvl="1" indent="-317500" rtl="0">
              <a:spcBef>
                <a:spcPts val="0"/>
              </a:spcBef>
              <a:spcAft>
                <a:spcPts val="0"/>
              </a:spcAft>
              <a:buClr>
                <a:srgbClr val="D9D9D9"/>
              </a:buClr>
              <a:buSzPts val="1400"/>
              <a:buFont typeface="Times New Roman"/>
              <a:buChar char="○"/>
            </a:pPr>
            <a:r>
              <a:rPr lang="en" dirty="0">
                <a:solidFill>
                  <a:srgbClr val="D9D9D9"/>
                </a:solidFill>
                <a:latin typeface="Times New Roman"/>
                <a:ea typeface="Times New Roman"/>
                <a:cs typeface="Times New Roman"/>
                <a:sym typeface="Times New Roman"/>
              </a:rPr>
              <a:t>Group 1 (visually navigated) performed superior to Group 2 (aurally navigated). 	</a:t>
            </a:r>
            <a:br>
              <a:rPr lang="en" dirty="0">
                <a:solidFill>
                  <a:srgbClr val="D9D9D9"/>
                </a:solidFill>
                <a:latin typeface="Times New Roman"/>
                <a:ea typeface="Times New Roman"/>
                <a:cs typeface="Times New Roman"/>
                <a:sym typeface="Times New Roman"/>
              </a:rPr>
            </a:br>
            <a:endParaRPr dirty="0">
              <a:solidFill>
                <a:srgbClr val="D9D9D9"/>
              </a:solidFill>
              <a:latin typeface="Times New Roman"/>
              <a:ea typeface="Times New Roman"/>
              <a:cs typeface="Times New Roman"/>
              <a:sym typeface="Times New Roman"/>
            </a:endParaRPr>
          </a:p>
          <a:p>
            <a:pPr marL="914400" lvl="1" indent="-317500" rtl="0">
              <a:spcBef>
                <a:spcPts val="0"/>
              </a:spcBef>
              <a:spcAft>
                <a:spcPts val="0"/>
              </a:spcAft>
              <a:buClr>
                <a:srgbClr val="D9D9D9"/>
              </a:buClr>
              <a:buSzPts val="1400"/>
              <a:buFont typeface="Times New Roman"/>
              <a:buChar char="○"/>
            </a:pPr>
            <a:r>
              <a:rPr lang="en" dirty="0">
                <a:solidFill>
                  <a:srgbClr val="D9D9D9"/>
                </a:solidFill>
                <a:latin typeface="Times New Roman"/>
                <a:ea typeface="Times New Roman"/>
                <a:cs typeface="Times New Roman"/>
                <a:sym typeface="Times New Roman"/>
              </a:rPr>
              <a:t>Group 1 was better at recalling the objects and able to describe them more precisely. </a:t>
            </a:r>
            <a:br>
              <a:rPr lang="en" dirty="0">
                <a:solidFill>
                  <a:srgbClr val="D9D9D9"/>
                </a:solidFill>
                <a:latin typeface="Times New Roman"/>
                <a:ea typeface="Times New Roman"/>
                <a:cs typeface="Times New Roman"/>
                <a:sym typeface="Times New Roman"/>
              </a:rPr>
            </a:br>
            <a:endParaRPr dirty="0">
              <a:solidFill>
                <a:srgbClr val="D9D9D9"/>
              </a:solidFill>
              <a:latin typeface="Times New Roman"/>
              <a:ea typeface="Times New Roman"/>
              <a:cs typeface="Times New Roman"/>
              <a:sym typeface="Times New Roman"/>
            </a:endParaRPr>
          </a:p>
          <a:p>
            <a:pPr marL="914400" lvl="1" indent="-317500" rtl="0">
              <a:spcBef>
                <a:spcPts val="0"/>
              </a:spcBef>
              <a:spcAft>
                <a:spcPts val="0"/>
              </a:spcAft>
              <a:buClr>
                <a:srgbClr val="D9D9D9"/>
              </a:buClr>
              <a:buSzPts val="1400"/>
              <a:buFont typeface="Times New Roman"/>
              <a:buChar char="○"/>
            </a:pPr>
            <a:r>
              <a:rPr lang="en" dirty="0">
                <a:solidFill>
                  <a:srgbClr val="D9D9D9"/>
                </a:solidFill>
                <a:latin typeface="Times New Roman"/>
                <a:ea typeface="Times New Roman"/>
                <a:cs typeface="Times New Roman"/>
                <a:sym typeface="Times New Roman"/>
              </a:rPr>
              <a:t>This study also found an indication of multisensory integration of audio plus a map to be significantly better than only auditory stimuli, but not better than visual stimuli. </a:t>
            </a:r>
            <a:endParaRPr dirty="0">
              <a:solidFill>
                <a:srgbClr val="D9D9D9"/>
              </a:solidFill>
              <a:latin typeface="Times New Roman"/>
              <a:ea typeface="Times New Roman"/>
              <a:cs typeface="Times New Roman"/>
              <a:sym typeface="Times New Roman"/>
            </a:endParaRPr>
          </a:p>
          <a:p>
            <a:pPr marL="0" lvl="0" indent="0" rtl="0">
              <a:spcBef>
                <a:spcPts val="0"/>
              </a:spcBef>
              <a:spcAft>
                <a:spcPts val="0"/>
              </a:spcAft>
              <a:buNone/>
            </a:pPr>
            <a:endParaRPr dirty="0">
              <a:solidFill>
                <a:srgbClr val="D9D9D9"/>
              </a:solidFill>
              <a:latin typeface="Times New Roman"/>
              <a:ea typeface="Times New Roman"/>
              <a:cs typeface="Times New Roman"/>
              <a:sym typeface="Times New Roman"/>
            </a:endParaRPr>
          </a:p>
          <a:p>
            <a:pPr marL="0" lvl="0" indent="0" rtl="0">
              <a:spcBef>
                <a:spcPts val="0"/>
              </a:spcBef>
              <a:spcAft>
                <a:spcPts val="0"/>
              </a:spcAft>
              <a:buNone/>
            </a:pPr>
            <a:r>
              <a:rPr lang="en" dirty="0">
                <a:solidFill>
                  <a:srgbClr val="D9D9D9"/>
                </a:solidFill>
                <a:latin typeface="Times New Roman"/>
                <a:ea typeface="Times New Roman"/>
                <a:cs typeface="Times New Roman"/>
                <a:sym typeface="Times New Roman"/>
              </a:rPr>
              <a:t>Virtual Reality for learning could have the potential to create new and better ways to educate and train people compared to auditory learning.</a:t>
            </a:r>
            <a:endParaRPr sz="1400" dirty="0">
              <a:solidFill>
                <a:srgbClr val="D9D9D9"/>
              </a:solidFill>
              <a:latin typeface="Times New Roman"/>
              <a:ea typeface="Times New Roman"/>
              <a:cs typeface="Times New Roman"/>
              <a:sym typeface="Times New Roman"/>
            </a:endParaRPr>
          </a:p>
          <a:p>
            <a:pPr marL="0" lvl="0" indent="0" rtl="0">
              <a:spcBef>
                <a:spcPts val="0"/>
              </a:spcBef>
              <a:spcAft>
                <a:spcPts val="1600"/>
              </a:spcAft>
              <a:buNone/>
            </a:pPr>
            <a:endParaRPr dirty="0">
              <a:solidFill>
                <a:srgbClr val="D9D9D9"/>
              </a:solidFill>
            </a:endParaRPr>
          </a:p>
        </p:txBody>
      </p:sp>
      <p:pic>
        <p:nvPicPr>
          <p:cNvPr id="181" name="Shape 181"/>
          <p:cNvPicPr preferRelativeResize="0"/>
          <p:nvPr/>
        </p:nvPicPr>
        <p:blipFill>
          <a:blip r:embed="rId3">
            <a:alphaModFix/>
          </a:blip>
          <a:stretch>
            <a:fillRect/>
          </a:stretch>
        </p:blipFill>
        <p:spPr>
          <a:xfrm>
            <a:off x="7413825" y="4499050"/>
            <a:ext cx="1730175" cy="644451"/>
          </a:xfrm>
          <a:prstGeom prst="rect">
            <a:avLst/>
          </a:prstGeom>
          <a:noFill/>
          <a:ln>
            <a:noFill/>
          </a:ln>
        </p:spPr>
      </p:pic>
      <p:cxnSp>
        <p:nvCxnSpPr>
          <p:cNvPr id="182" name="Shape 182"/>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latin typeface="Times New Roman"/>
                <a:ea typeface="Times New Roman"/>
                <a:cs typeface="Times New Roman"/>
                <a:sym typeface="Times New Roman"/>
              </a:rPr>
              <a:t>Further Studies</a:t>
            </a:r>
            <a:endParaRPr>
              <a:latin typeface="Times New Roman"/>
              <a:ea typeface="Times New Roman"/>
              <a:cs typeface="Times New Roman"/>
              <a:sym typeface="Times New Roman"/>
            </a:endParaRPr>
          </a:p>
        </p:txBody>
      </p:sp>
      <p:sp>
        <p:nvSpPr>
          <p:cNvPr id="188" name="Shape 18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just"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Virtual Reality in 3D with a 360 degree view-span. </a:t>
            </a:r>
            <a:endParaRPr>
              <a:solidFill>
                <a:srgbClr val="D9D9D9"/>
              </a:solidFill>
              <a:latin typeface="Times New Roman"/>
              <a:ea typeface="Times New Roman"/>
              <a:cs typeface="Times New Roman"/>
              <a:sym typeface="Times New Roman"/>
            </a:endParaRPr>
          </a:p>
          <a:p>
            <a:pPr marL="914400" lvl="1" indent="-317500" algn="just" rtl="0">
              <a:spcBef>
                <a:spcPts val="0"/>
              </a:spcBef>
              <a:spcAft>
                <a:spcPts val="0"/>
              </a:spcAft>
              <a:buClr>
                <a:srgbClr val="D9D9D9"/>
              </a:buClr>
              <a:buSzPts val="1400"/>
              <a:buFont typeface="Times New Roman"/>
              <a:buChar char="○"/>
            </a:pPr>
            <a:r>
              <a:rPr lang="en">
                <a:solidFill>
                  <a:srgbClr val="D9D9D9"/>
                </a:solidFill>
                <a:latin typeface="Times New Roman"/>
                <a:ea typeface="Times New Roman"/>
                <a:cs typeface="Times New Roman"/>
                <a:sym typeface="Times New Roman"/>
              </a:rPr>
              <a:t>The change in apparatus would give the participants the experience of depth in their vision and close out for surrounding noise and thereby increasing their focus.</a:t>
            </a:r>
            <a:endParaRPr>
              <a:solidFill>
                <a:srgbClr val="D9D9D9"/>
              </a:solidFill>
              <a:latin typeface="Times New Roman"/>
              <a:ea typeface="Times New Roman"/>
              <a:cs typeface="Times New Roman"/>
              <a:sym typeface="Times New Roman"/>
            </a:endParaRPr>
          </a:p>
          <a:p>
            <a:pPr marL="0" lvl="0" indent="0" algn="just" rtl="0">
              <a:spcBef>
                <a:spcPts val="0"/>
              </a:spcBef>
              <a:spcAft>
                <a:spcPts val="0"/>
              </a:spcAft>
              <a:buNone/>
            </a:pPr>
            <a:endParaRPr>
              <a:solidFill>
                <a:srgbClr val="D9D9D9"/>
              </a:solidFill>
              <a:latin typeface="Times New Roman"/>
              <a:ea typeface="Times New Roman"/>
              <a:cs typeface="Times New Roman"/>
              <a:sym typeface="Times New Roman"/>
            </a:endParaRPr>
          </a:p>
          <a:p>
            <a:pPr marL="457200" lvl="0" indent="-342900" algn="just"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To investigate the element of retention to see how well the participants retain information.</a:t>
            </a:r>
            <a:endParaRPr>
              <a:solidFill>
                <a:srgbClr val="D9D9D9"/>
              </a:solidFill>
              <a:latin typeface="Times New Roman"/>
              <a:ea typeface="Times New Roman"/>
              <a:cs typeface="Times New Roman"/>
              <a:sym typeface="Times New Roman"/>
            </a:endParaRPr>
          </a:p>
          <a:p>
            <a:pPr marL="914400" lvl="1" indent="-317500" algn="just" rtl="0">
              <a:spcBef>
                <a:spcPts val="0"/>
              </a:spcBef>
              <a:spcAft>
                <a:spcPts val="0"/>
              </a:spcAft>
              <a:buClr>
                <a:srgbClr val="D9D9D9"/>
              </a:buClr>
              <a:buSzPts val="1400"/>
              <a:buFont typeface="Times New Roman"/>
              <a:buChar char="○"/>
            </a:pPr>
            <a:r>
              <a:rPr lang="en">
                <a:solidFill>
                  <a:srgbClr val="D9D9D9"/>
                </a:solidFill>
                <a:latin typeface="Times New Roman"/>
                <a:ea typeface="Times New Roman"/>
                <a:cs typeface="Times New Roman"/>
                <a:sym typeface="Times New Roman"/>
              </a:rPr>
              <a:t>This would give a wider picture of learning, beyond short-term memory.</a:t>
            </a:r>
            <a:endParaRPr>
              <a:solidFill>
                <a:srgbClr val="D9D9D9"/>
              </a:solidFill>
              <a:latin typeface="Times New Roman"/>
              <a:ea typeface="Times New Roman"/>
              <a:cs typeface="Times New Roman"/>
              <a:sym typeface="Times New Roman"/>
            </a:endParaRPr>
          </a:p>
          <a:p>
            <a:pPr marL="0" lvl="0" indent="0" algn="just" rtl="0">
              <a:spcBef>
                <a:spcPts val="0"/>
              </a:spcBef>
              <a:spcAft>
                <a:spcPts val="0"/>
              </a:spcAft>
              <a:buNone/>
            </a:pPr>
            <a:endParaRPr>
              <a:solidFill>
                <a:srgbClr val="D9D9D9"/>
              </a:solidFill>
              <a:latin typeface="Times New Roman"/>
              <a:ea typeface="Times New Roman"/>
              <a:cs typeface="Times New Roman"/>
              <a:sym typeface="Times New Roman"/>
            </a:endParaRPr>
          </a:p>
          <a:p>
            <a:pPr marL="457200" lvl="0" indent="-342900" algn="just" rtl="0">
              <a:spcBef>
                <a:spcPts val="0"/>
              </a:spcBef>
              <a:spcAft>
                <a:spcPts val="0"/>
              </a:spcAft>
              <a:buClr>
                <a:srgbClr val="D9D9D9"/>
              </a:buClr>
              <a:buSzPts val="1800"/>
              <a:buChar char="●"/>
            </a:pPr>
            <a:r>
              <a:rPr lang="en">
                <a:solidFill>
                  <a:srgbClr val="D9D9D9"/>
                </a:solidFill>
                <a:latin typeface="Times New Roman"/>
                <a:ea typeface="Times New Roman"/>
                <a:cs typeface="Times New Roman"/>
                <a:sym typeface="Times New Roman"/>
              </a:rPr>
              <a:t>More data, more participants.</a:t>
            </a:r>
            <a:endParaRPr>
              <a:solidFill>
                <a:srgbClr val="D9D9D9"/>
              </a:solidFill>
              <a:latin typeface="Times New Roman"/>
              <a:ea typeface="Times New Roman"/>
              <a:cs typeface="Times New Roman"/>
              <a:sym typeface="Times New Roman"/>
            </a:endParaRPr>
          </a:p>
        </p:txBody>
      </p:sp>
      <p:pic>
        <p:nvPicPr>
          <p:cNvPr id="189" name="Shape 189"/>
          <p:cNvPicPr preferRelativeResize="0"/>
          <p:nvPr/>
        </p:nvPicPr>
        <p:blipFill>
          <a:blip r:embed="rId3">
            <a:alphaModFix/>
          </a:blip>
          <a:stretch>
            <a:fillRect/>
          </a:stretch>
        </p:blipFill>
        <p:spPr>
          <a:xfrm>
            <a:off x="7413825" y="4499050"/>
            <a:ext cx="1730175" cy="644451"/>
          </a:xfrm>
          <a:prstGeom prst="rect">
            <a:avLst/>
          </a:prstGeom>
          <a:noFill/>
          <a:ln>
            <a:noFill/>
          </a:ln>
        </p:spPr>
      </p:pic>
      <p:cxnSp>
        <p:nvCxnSpPr>
          <p:cNvPr id="190" name="Shape 190"/>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6000">
                <a:latin typeface="Times New Roman"/>
                <a:ea typeface="Times New Roman"/>
                <a:cs typeface="Times New Roman"/>
                <a:sym typeface="Times New Roman"/>
              </a:rPr>
              <a:t>Thanks for your attention!</a:t>
            </a:r>
            <a:endParaRPr sz="6000">
              <a:latin typeface="Times New Roman"/>
              <a:ea typeface="Times New Roman"/>
              <a:cs typeface="Times New Roman"/>
              <a:sym typeface="Times New Roman"/>
            </a:endParaRPr>
          </a:p>
        </p:txBody>
      </p:sp>
      <p:pic>
        <p:nvPicPr>
          <p:cNvPr id="196" name="Shape 196"/>
          <p:cNvPicPr preferRelativeResize="0"/>
          <p:nvPr/>
        </p:nvPicPr>
        <p:blipFill>
          <a:blip r:embed="rId3">
            <a:alphaModFix/>
          </a:blip>
          <a:stretch>
            <a:fillRect/>
          </a:stretch>
        </p:blipFill>
        <p:spPr>
          <a:xfrm>
            <a:off x="7413825" y="4499050"/>
            <a:ext cx="1730175" cy="6444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latin typeface="Times New Roman"/>
                <a:ea typeface="Times New Roman"/>
                <a:cs typeface="Times New Roman"/>
                <a:sym typeface="Times New Roman"/>
              </a:rPr>
              <a:t>Content</a:t>
            </a:r>
            <a:endParaRPr>
              <a:latin typeface="Times New Roman"/>
              <a:ea typeface="Times New Roman"/>
              <a:cs typeface="Times New Roman"/>
              <a:sym typeface="Times New Roman"/>
            </a:endParaRPr>
          </a:p>
        </p:txBody>
      </p:sp>
      <p:sp>
        <p:nvSpPr>
          <p:cNvPr id="62" name="Shape 6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Introduction</a:t>
            </a:r>
            <a:endParaRPr>
              <a:solidFill>
                <a:srgbClr val="D9D9D9"/>
              </a:solidFill>
              <a:latin typeface="Times New Roman"/>
              <a:ea typeface="Times New Roman"/>
              <a:cs typeface="Times New Roman"/>
              <a:sym typeface="Times New Roman"/>
            </a:endParaRPr>
          </a:p>
          <a:p>
            <a:pPr marL="457200" lvl="0" indent="-342900"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Hypothesis</a:t>
            </a:r>
            <a:endParaRPr>
              <a:solidFill>
                <a:srgbClr val="D9D9D9"/>
              </a:solidFill>
              <a:latin typeface="Times New Roman"/>
              <a:ea typeface="Times New Roman"/>
              <a:cs typeface="Times New Roman"/>
              <a:sym typeface="Times New Roman"/>
            </a:endParaRPr>
          </a:p>
          <a:p>
            <a:pPr marL="457200" lvl="0" indent="-342900"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Background Studies</a:t>
            </a:r>
            <a:endParaRPr>
              <a:solidFill>
                <a:srgbClr val="D9D9D9"/>
              </a:solidFill>
              <a:latin typeface="Times New Roman"/>
              <a:ea typeface="Times New Roman"/>
              <a:cs typeface="Times New Roman"/>
              <a:sym typeface="Times New Roman"/>
            </a:endParaRPr>
          </a:p>
          <a:p>
            <a:pPr marL="457200" lvl="0" indent="-342900"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Preliminary Tests</a:t>
            </a:r>
            <a:endParaRPr>
              <a:solidFill>
                <a:srgbClr val="D9D9D9"/>
              </a:solidFill>
              <a:latin typeface="Times New Roman"/>
              <a:ea typeface="Times New Roman"/>
              <a:cs typeface="Times New Roman"/>
              <a:sym typeface="Times New Roman"/>
            </a:endParaRPr>
          </a:p>
          <a:p>
            <a:pPr marL="457200" lvl="0" indent="-342900"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Experimental Design</a:t>
            </a:r>
            <a:endParaRPr>
              <a:solidFill>
                <a:srgbClr val="D9D9D9"/>
              </a:solidFill>
              <a:latin typeface="Times New Roman"/>
              <a:ea typeface="Times New Roman"/>
              <a:cs typeface="Times New Roman"/>
              <a:sym typeface="Times New Roman"/>
            </a:endParaRPr>
          </a:p>
          <a:p>
            <a:pPr marL="457200" lvl="0" indent="-342900"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Results</a:t>
            </a:r>
            <a:endParaRPr>
              <a:solidFill>
                <a:srgbClr val="D9D9D9"/>
              </a:solidFill>
              <a:latin typeface="Times New Roman"/>
              <a:ea typeface="Times New Roman"/>
              <a:cs typeface="Times New Roman"/>
              <a:sym typeface="Times New Roman"/>
            </a:endParaRPr>
          </a:p>
          <a:p>
            <a:pPr marL="457200" lvl="0" indent="-34290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Conclusion</a:t>
            </a:r>
            <a:endParaRPr>
              <a:solidFill>
                <a:srgbClr val="D9D9D9"/>
              </a:solidFill>
              <a:latin typeface="Times New Roman"/>
              <a:ea typeface="Times New Roman"/>
              <a:cs typeface="Times New Roman"/>
              <a:sym typeface="Times New Roman"/>
            </a:endParaRPr>
          </a:p>
        </p:txBody>
      </p:sp>
      <p:cxnSp>
        <p:nvCxnSpPr>
          <p:cNvPr id="63" name="Shape 63"/>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pic>
        <p:nvPicPr>
          <p:cNvPr id="64" name="Shape 64"/>
          <p:cNvPicPr preferRelativeResize="0"/>
          <p:nvPr/>
        </p:nvPicPr>
        <p:blipFill>
          <a:blip r:embed="rId3">
            <a:alphaModFix/>
          </a:blip>
          <a:stretch>
            <a:fillRect/>
          </a:stretch>
        </p:blipFill>
        <p:spPr>
          <a:xfrm>
            <a:off x="7413825" y="4499050"/>
            <a:ext cx="1730175" cy="644451"/>
          </a:xfrm>
          <a:prstGeom prst="rect">
            <a:avLst/>
          </a:prstGeom>
          <a:noFill/>
          <a:ln>
            <a:noFill/>
          </a:ln>
        </p:spPr>
      </p:pic>
      <p:sp>
        <p:nvSpPr>
          <p:cNvPr id="65" name="Shape 65"/>
          <p:cNvSpPr txBox="1"/>
          <p:nvPr/>
        </p:nvSpPr>
        <p:spPr>
          <a:xfrm>
            <a:off x="52700" y="4568875"/>
            <a:ext cx="6431400" cy="4944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1000" b="1">
                <a:solidFill>
                  <a:srgbClr val="D9D9D9"/>
                </a:solidFill>
                <a:latin typeface="Times New Roman"/>
                <a:ea typeface="Times New Roman"/>
                <a:cs typeface="Times New Roman"/>
                <a:sym typeface="Times New Roman"/>
              </a:rPr>
              <a:t>Keywords</a:t>
            </a:r>
            <a:endParaRPr sz="1000" b="1">
              <a:solidFill>
                <a:srgbClr val="D9D9D9"/>
              </a:solidFill>
              <a:latin typeface="Times New Roman"/>
              <a:ea typeface="Times New Roman"/>
              <a:cs typeface="Times New Roman"/>
              <a:sym typeface="Times New Roman"/>
            </a:endParaRPr>
          </a:p>
          <a:p>
            <a:pPr marL="0" lvl="0" indent="457200" algn="just" rtl="0">
              <a:lnSpc>
                <a:spcPct val="115000"/>
              </a:lnSpc>
              <a:spcBef>
                <a:spcPts val="0"/>
              </a:spcBef>
              <a:spcAft>
                <a:spcPts val="0"/>
              </a:spcAft>
              <a:buNone/>
            </a:pPr>
            <a:r>
              <a:rPr lang="en" sz="1000">
                <a:solidFill>
                  <a:srgbClr val="D9D9D9"/>
                </a:solidFill>
                <a:latin typeface="Times New Roman"/>
                <a:ea typeface="Times New Roman"/>
                <a:cs typeface="Times New Roman"/>
                <a:sym typeface="Times New Roman"/>
              </a:rPr>
              <a:t>Spatial Learning; Spatial Memory; Visual Stimuli; Auditory Stimuli; Sensory Modalities</a:t>
            </a:r>
            <a:endParaRPr sz="1000">
              <a:solidFill>
                <a:srgbClr val="D9D9D9"/>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latin typeface="Times New Roman"/>
                <a:ea typeface="Times New Roman"/>
                <a:cs typeface="Times New Roman"/>
                <a:sym typeface="Times New Roman"/>
              </a:rPr>
              <a:t>Introduction</a:t>
            </a:r>
            <a:r>
              <a:rPr lang="en"/>
              <a:t> </a:t>
            </a:r>
            <a:endParaRPr/>
          </a:p>
        </p:txBody>
      </p:sp>
      <p:sp>
        <p:nvSpPr>
          <p:cNvPr id="71" name="Shape 7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rgbClr val="D9D9D9"/>
                </a:solidFill>
                <a:latin typeface="Times New Roman"/>
                <a:ea typeface="Times New Roman"/>
                <a:cs typeface="Times New Roman"/>
                <a:sym typeface="Times New Roman"/>
              </a:rPr>
              <a:t>This study examines multimodal perception and how the integration of different sensory modalities can ease learning. </a:t>
            </a:r>
            <a:endParaRPr>
              <a:solidFill>
                <a:srgbClr val="D9D9D9"/>
              </a:solidFill>
              <a:latin typeface="Times New Roman"/>
              <a:ea typeface="Times New Roman"/>
              <a:cs typeface="Times New Roman"/>
              <a:sym typeface="Times New Roman"/>
            </a:endParaRPr>
          </a:p>
          <a:p>
            <a:pPr marL="0" lvl="0" indent="0">
              <a:spcBef>
                <a:spcPts val="1600"/>
              </a:spcBef>
              <a:spcAft>
                <a:spcPts val="0"/>
              </a:spcAft>
              <a:buNone/>
            </a:pPr>
            <a:r>
              <a:rPr lang="en" b="1">
                <a:solidFill>
                  <a:srgbClr val="D9D9D9"/>
                </a:solidFill>
                <a:latin typeface="Times New Roman"/>
                <a:ea typeface="Times New Roman"/>
                <a:cs typeface="Times New Roman"/>
                <a:sym typeface="Times New Roman"/>
              </a:rPr>
              <a:t>The idea:</a:t>
            </a:r>
            <a:endParaRPr b="1">
              <a:solidFill>
                <a:srgbClr val="D9D9D9"/>
              </a:solidFill>
              <a:latin typeface="Times New Roman"/>
              <a:ea typeface="Times New Roman"/>
              <a:cs typeface="Times New Roman"/>
              <a:sym typeface="Times New Roman"/>
            </a:endParaRPr>
          </a:p>
          <a:p>
            <a:pPr marL="457200" lvl="0" indent="-342900">
              <a:spcBef>
                <a:spcPts val="160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Investigate </a:t>
            </a:r>
            <a:r>
              <a:rPr lang="en" i="1">
                <a:solidFill>
                  <a:srgbClr val="D9D9D9"/>
                </a:solidFill>
                <a:latin typeface="Times New Roman"/>
                <a:ea typeface="Times New Roman"/>
                <a:cs typeface="Times New Roman"/>
                <a:sym typeface="Times New Roman"/>
              </a:rPr>
              <a:t>spatial perception</a:t>
            </a:r>
            <a:r>
              <a:rPr lang="en">
                <a:solidFill>
                  <a:srgbClr val="D9D9D9"/>
                </a:solidFill>
                <a:latin typeface="Times New Roman"/>
                <a:ea typeface="Times New Roman"/>
                <a:cs typeface="Times New Roman"/>
                <a:sym typeface="Times New Roman"/>
              </a:rPr>
              <a:t> through different modalities and multi-modal integration.</a:t>
            </a:r>
            <a:endParaRPr>
              <a:solidFill>
                <a:srgbClr val="D9D9D9"/>
              </a:solidFill>
              <a:latin typeface="Times New Roman"/>
              <a:ea typeface="Times New Roman"/>
              <a:cs typeface="Times New Roman"/>
              <a:sym typeface="Times New Roman"/>
            </a:endParaRPr>
          </a:p>
          <a:p>
            <a:pPr marL="0" lvl="0" indent="0">
              <a:spcBef>
                <a:spcPts val="1600"/>
              </a:spcBef>
              <a:spcAft>
                <a:spcPts val="0"/>
              </a:spcAft>
              <a:buNone/>
            </a:pPr>
            <a:r>
              <a:rPr lang="en" b="1">
                <a:solidFill>
                  <a:srgbClr val="D9D9D9"/>
                </a:solidFill>
                <a:latin typeface="Times New Roman"/>
                <a:ea typeface="Times New Roman"/>
                <a:cs typeface="Times New Roman"/>
                <a:sym typeface="Times New Roman"/>
              </a:rPr>
              <a:t>The aim:</a:t>
            </a:r>
            <a:endParaRPr b="1">
              <a:solidFill>
                <a:srgbClr val="D9D9D9"/>
              </a:solidFill>
              <a:latin typeface="Times New Roman"/>
              <a:ea typeface="Times New Roman"/>
              <a:cs typeface="Times New Roman"/>
              <a:sym typeface="Times New Roman"/>
            </a:endParaRPr>
          </a:p>
          <a:p>
            <a:pPr marL="457200" lvl="0" indent="-342900">
              <a:spcBef>
                <a:spcPts val="160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Evaluate the recall of items, presented to the participants through visual, auditory and multisensory modalities. </a:t>
            </a:r>
            <a:endParaRPr>
              <a:solidFill>
                <a:srgbClr val="D9D9D9"/>
              </a:solidFill>
              <a:latin typeface="Times New Roman"/>
              <a:ea typeface="Times New Roman"/>
              <a:cs typeface="Times New Roman"/>
              <a:sym typeface="Times New Roman"/>
            </a:endParaRPr>
          </a:p>
          <a:p>
            <a:pPr marL="0" lvl="0" indent="0">
              <a:spcBef>
                <a:spcPts val="1600"/>
              </a:spcBef>
              <a:spcAft>
                <a:spcPts val="0"/>
              </a:spcAft>
              <a:buClr>
                <a:schemeClr val="dk2"/>
              </a:buClr>
              <a:buSzPts val="1100"/>
              <a:buFont typeface="Arial"/>
              <a:buNone/>
            </a:pPr>
            <a:endParaRPr sz="1400"/>
          </a:p>
          <a:p>
            <a:pPr marL="0" lvl="0" indent="0">
              <a:spcBef>
                <a:spcPts val="1600"/>
              </a:spcBef>
              <a:spcAft>
                <a:spcPts val="1600"/>
              </a:spcAft>
              <a:buNone/>
            </a:pPr>
            <a:endParaRPr sz="1400"/>
          </a:p>
        </p:txBody>
      </p:sp>
      <p:cxnSp>
        <p:nvCxnSpPr>
          <p:cNvPr id="72" name="Shape 72"/>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pic>
        <p:nvPicPr>
          <p:cNvPr id="73" name="Shape 73"/>
          <p:cNvPicPr preferRelativeResize="0"/>
          <p:nvPr/>
        </p:nvPicPr>
        <p:blipFill>
          <a:blip r:embed="rId3">
            <a:alphaModFix/>
          </a:blip>
          <a:stretch>
            <a:fillRect/>
          </a:stretch>
        </p:blipFill>
        <p:spPr>
          <a:xfrm>
            <a:off x="7413825" y="4499050"/>
            <a:ext cx="1730175" cy="6444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latin typeface="Times New Roman"/>
                <a:ea typeface="Times New Roman"/>
                <a:cs typeface="Times New Roman"/>
                <a:sym typeface="Times New Roman"/>
              </a:rPr>
              <a:t>Hypothesis</a:t>
            </a:r>
            <a:endParaRPr>
              <a:latin typeface="Times New Roman"/>
              <a:ea typeface="Times New Roman"/>
              <a:cs typeface="Times New Roman"/>
              <a:sym typeface="Times New Roman"/>
            </a:endParaRPr>
          </a:p>
        </p:txBody>
      </p:sp>
      <p:sp>
        <p:nvSpPr>
          <p:cNvPr id="79" name="Shape 7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spcBef>
                <a:spcPts val="0"/>
              </a:spcBef>
              <a:spcAft>
                <a:spcPts val="0"/>
              </a:spcAft>
              <a:buClr>
                <a:srgbClr val="D9D9D9"/>
              </a:buClr>
              <a:buSzPts val="1800"/>
              <a:buFont typeface="Times New Roman"/>
              <a:buChar char="●"/>
            </a:pPr>
            <a:r>
              <a:rPr lang="en" dirty="0">
                <a:solidFill>
                  <a:srgbClr val="D9D9D9"/>
                </a:solidFill>
                <a:latin typeface="Times New Roman"/>
                <a:ea typeface="Times New Roman"/>
                <a:cs typeface="Times New Roman"/>
                <a:sym typeface="Times New Roman"/>
              </a:rPr>
              <a:t>Subjects exposed to visual stimuli will remember the objects in a more precise manner since the study deals with locations and spatial perception, while the group that w</a:t>
            </a:r>
            <a:r>
              <a:rPr lang="en-US" dirty="0">
                <a:solidFill>
                  <a:srgbClr val="D9D9D9"/>
                </a:solidFill>
                <a:latin typeface="Times New Roman"/>
                <a:ea typeface="Times New Roman"/>
                <a:cs typeface="Times New Roman"/>
                <a:sym typeface="Times New Roman"/>
              </a:rPr>
              <a:t>as</a:t>
            </a:r>
            <a:r>
              <a:rPr lang="en" dirty="0">
                <a:solidFill>
                  <a:srgbClr val="D9D9D9"/>
                </a:solidFill>
                <a:latin typeface="Times New Roman"/>
                <a:ea typeface="Times New Roman"/>
                <a:cs typeface="Times New Roman"/>
                <a:sym typeface="Times New Roman"/>
              </a:rPr>
              <a:t> exposed to auditory stimuli will have lower performances. </a:t>
            </a:r>
          </a:p>
          <a:p>
            <a:pPr marL="114300" lvl="0" indent="0">
              <a:spcBef>
                <a:spcPts val="0"/>
              </a:spcBef>
              <a:spcAft>
                <a:spcPts val="0"/>
              </a:spcAft>
              <a:buClr>
                <a:srgbClr val="D9D9D9"/>
              </a:buClr>
              <a:buSzPts val="1800"/>
              <a:buNone/>
            </a:pPr>
            <a:endParaRPr lang="en" dirty="0">
              <a:solidFill>
                <a:srgbClr val="D9D9D9"/>
              </a:solidFill>
              <a:latin typeface="Times New Roman"/>
              <a:ea typeface="Times New Roman"/>
              <a:cs typeface="Times New Roman"/>
              <a:sym typeface="Times New Roman"/>
            </a:endParaRPr>
          </a:p>
          <a:p>
            <a:pPr lvl="1" indent="-342900">
              <a:spcBef>
                <a:spcPts val="0"/>
              </a:spcBef>
              <a:buClr>
                <a:srgbClr val="D9D9D9"/>
              </a:buClr>
              <a:buSzPts val="1800"/>
              <a:buFont typeface="Times New Roman"/>
              <a:buChar char="●"/>
            </a:pPr>
            <a:r>
              <a:rPr lang="en" dirty="0">
                <a:solidFill>
                  <a:srgbClr val="D9D9D9"/>
                </a:solidFill>
                <a:latin typeface="Times New Roman"/>
                <a:ea typeface="Times New Roman"/>
                <a:cs typeface="Times New Roman"/>
                <a:sym typeface="Times New Roman"/>
              </a:rPr>
              <a:t>Improvement in the group exposed to multimodal integration vs only auditory stimuli.</a:t>
            </a:r>
          </a:p>
          <a:p>
            <a:pPr marL="571500" lvl="1" indent="0">
              <a:spcBef>
                <a:spcPts val="0"/>
              </a:spcBef>
              <a:buClr>
                <a:srgbClr val="D9D9D9"/>
              </a:buClr>
              <a:buSzPts val="1800"/>
              <a:buNone/>
            </a:pPr>
            <a:endParaRPr dirty="0">
              <a:solidFill>
                <a:srgbClr val="D9D9D9"/>
              </a:solidFill>
              <a:latin typeface="Times New Roman"/>
              <a:ea typeface="Times New Roman"/>
              <a:cs typeface="Times New Roman"/>
              <a:sym typeface="Times New Roman"/>
            </a:endParaRPr>
          </a:p>
          <a:p>
            <a:pPr marL="457200" lvl="0" indent="-342900">
              <a:spcBef>
                <a:spcPts val="1600"/>
              </a:spcBef>
              <a:spcAft>
                <a:spcPts val="0"/>
              </a:spcAft>
              <a:buClr>
                <a:srgbClr val="D9D9D9"/>
              </a:buClr>
              <a:buSzPts val="1800"/>
              <a:buFont typeface="Times New Roman"/>
              <a:buChar char="●"/>
            </a:pPr>
            <a:r>
              <a:rPr lang="en" dirty="0">
                <a:solidFill>
                  <a:srgbClr val="D9D9D9"/>
                </a:solidFill>
                <a:latin typeface="Times New Roman"/>
                <a:ea typeface="Times New Roman"/>
                <a:cs typeface="Times New Roman"/>
                <a:sym typeface="Times New Roman"/>
              </a:rPr>
              <a:t>Moreover, the intent is to verify what researchers are hypothesizing concerning applications such as Virtual Reality, that the strong element of visual stimuli ​ ​and ​ ​interactive ​ ​ability ​ ​are ​ ​well ​ ​suited ​ ​to ​ ​educate ​ ​and ​ ​train ​ ​people.</a:t>
            </a:r>
            <a:endParaRPr dirty="0">
              <a:solidFill>
                <a:srgbClr val="D9D9D9"/>
              </a:solidFill>
              <a:latin typeface="Times New Roman"/>
              <a:ea typeface="Times New Roman"/>
              <a:cs typeface="Times New Roman"/>
              <a:sym typeface="Times New Roman"/>
            </a:endParaRPr>
          </a:p>
        </p:txBody>
      </p:sp>
      <p:pic>
        <p:nvPicPr>
          <p:cNvPr id="80" name="Shape 80"/>
          <p:cNvPicPr preferRelativeResize="0"/>
          <p:nvPr/>
        </p:nvPicPr>
        <p:blipFill>
          <a:blip r:embed="rId3">
            <a:alphaModFix/>
          </a:blip>
          <a:stretch>
            <a:fillRect/>
          </a:stretch>
        </p:blipFill>
        <p:spPr>
          <a:xfrm>
            <a:off x="7413825" y="4499050"/>
            <a:ext cx="1730175" cy="644451"/>
          </a:xfrm>
          <a:prstGeom prst="rect">
            <a:avLst/>
          </a:prstGeom>
          <a:noFill/>
          <a:ln>
            <a:noFill/>
          </a:ln>
        </p:spPr>
      </p:pic>
      <p:cxnSp>
        <p:nvCxnSpPr>
          <p:cNvPr id="81" name="Shape 81"/>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latin typeface="Times New Roman"/>
                <a:ea typeface="Times New Roman"/>
                <a:cs typeface="Times New Roman"/>
                <a:sym typeface="Times New Roman"/>
              </a:rPr>
              <a:t>Background Studies</a:t>
            </a:r>
            <a:r>
              <a:rPr lang="en"/>
              <a:t> </a:t>
            </a:r>
            <a:endParaRPr/>
          </a:p>
        </p:txBody>
      </p:sp>
      <p:sp>
        <p:nvSpPr>
          <p:cNvPr id="87" name="Shape 8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Clr>
                <a:schemeClr val="accent2"/>
              </a:buClr>
              <a:buSzPts val="1800"/>
              <a:buFont typeface="Times New Roman"/>
              <a:buChar char="●"/>
            </a:pPr>
            <a:r>
              <a:rPr lang="en" dirty="0">
                <a:solidFill>
                  <a:schemeClr val="accent2"/>
                </a:solidFill>
                <a:latin typeface="Times New Roman"/>
                <a:ea typeface="Times New Roman"/>
                <a:cs typeface="Times New Roman"/>
                <a:sym typeface="Times New Roman"/>
              </a:rPr>
              <a:t>Comparison between real navigation and virtual navigation</a:t>
            </a:r>
            <a:endParaRPr sz="1000" dirty="0">
              <a:solidFill>
                <a:schemeClr val="accent2"/>
              </a:solidFill>
              <a:latin typeface="Times New Roman"/>
              <a:ea typeface="Times New Roman"/>
              <a:cs typeface="Times New Roman"/>
              <a:sym typeface="Times New Roman"/>
            </a:endParaRPr>
          </a:p>
          <a:p>
            <a:pPr marL="0" lvl="0" indent="0" rtl="0">
              <a:spcBef>
                <a:spcPts val="0"/>
              </a:spcBef>
              <a:spcAft>
                <a:spcPts val="0"/>
              </a:spcAft>
              <a:buNone/>
            </a:pPr>
            <a:r>
              <a:rPr lang="en" sz="1000" i="1" dirty="0">
                <a:solidFill>
                  <a:schemeClr val="accent2"/>
                </a:solidFill>
                <a:latin typeface="Times New Roman"/>
                <a:ea typeface="Times New Roman"/>
                <a:cs typeface="Times New Roman"/>
                <a:sym typeface="Times New Roman"/>
              </a:rPr>
              <a:t>               Thorndyke, PW &amp; Hayes-Roth, B., 1982</a:t>
            </a:r>
            <a:endParaRPr sz="1000" i="1" dirty="0">
              <a:solidFill>
                <a:schemeClr val="accent2"/>
              </a:solidFill>
              <a:latin typeface="Times New Roman"/>
              <a:ea typeface="Times New Roman"/>
              <a:cs typeface="Times New Roman"/>
              <a:sym typeface="Times New Roman"/>
            </a:endParaRPr>
          </a:p>
          <a:p>
            <a:pPr marL="0" lvl="0" indent="0" rtl="0">
              <a:spcBef>
                <a:spcPts val="0"/>
              </a:spcBef>
              <a:spcAft>
                <a:spcPts val="0"/>
              </a:spcAft>
              <a:buNone/>
            </a:pPr>
            <a:r>
              <a:rPr lang="en" sz="1000" i="1" dirty="0">
                <a:solidFill>
                  <a:schemeClr val="accent2"/>
                </a:solidFill>
                <a:latin typeface="Times New Roman"/>
                <a:ea typeface="Times New Roman"/>
                <a:cs typeface="Times New Roman"/>
                <a:sym typeface="Times New Roman"/>
              </a:rPr>
              <a:t>               Zhang, Hui &amp; Zherdeva, Ksenia et al., 2014</a:t>
            </a:r>
            <a:endParaRPr sz="1000" i="1" dirty="0">
              <a:solidFill>
                <a:schemeClr val="accent2"/>
              </a:solidFill>
              <a:latin typeface="Times New Roman"/>
              <a:ea typeface="Times New Roman"/>
              <a:cs typeface="Times New Roman"/>
              <a:sym typeface="Times New Roman"/>
            </a:endParaRPr>
          </a:p>
          <a:p>
            <a:pPr marL="0" lvl="0" indent="0" algn="just" rtl="0">
              <a:spcBef>
                <a:spcPts val="0"/>
              </a:spcBef>
              <a:spcAft>
                <a:spcPts val="0"/>
              </a:spcAft>
              <a:buNone/>
            </a:pPr>
            <a:endParaRPr sz="1200" dirty="0">
              <a:solidFill>
                <a:srgbClr val="000000"/>
              </a:solidFill>
              <a:latin typeface="Times New Roman"/>
              <a:ea typeface="Times New Roman"/>
              <a:cs typeface="Times New Roman"/>
              <a:sym typeface="Times New Roman"/>
            </a:endParaRPr>
          </a:p>
          <a:p>
            <a:pPr marL="457200" lvl="0" indent="-342900" rtl="0">
              <a:spcBef>
                <a:spcPts val="0"/>
              </a:spcBef>
              <a:spcAft>
                <a:spcPts val="0"/>
              </a:spcAft>
              <a:buClr>
                <a:schemeClr val="accent2"/>
              </a:buClr>
              <a:buSzPts val="1800"/>
              <a:buFont typeface="Times New Roman"/>
              <a:buChar char="●"/>
            </a:pPr>
            <a:r>
              <a:rPr lang="en" dirty="0">
                <a:solidFill>
                  <a:srgbClr val="D9D9D9"/>
                </a:solidFill>
                <a:latin typeface="Times New Roman"/>
                <a:ea typeface="Times New Roman"/>
                <a:cs typeface="Times New Roman"/>
                <a:sym typeface="Times New Roman"/>
              </a:rPr>
              <a:t>Participants exposed to visual stimuli had a superior performance to participants exposed to auditory stimuli.</a:t>
            </a:r>
            <a:br>
              <a:rPr lang="en" dirty="0">
                <a:solidFill>
                  <a:srgbClr val="D9D9D9"/>
                </a:solidFill>
                <a:latin typeface="Times New Roman"/>
                <a:ea typeface="Times New Roman"/>
                <a:cs typeface="Times New Roman"/>
                <a:sym typeface="Times New Roman"/>
              </a:rPr>
            </a:br>
            <a:r>
              <a:rPr lang="en" sz="1000" i="1" dirty="0">
                <a:solidFill>
                  <a:srgbClr val="D9D9D9"/>
                </a:solidFill>
                <a:latin typeface="Times New Roman"/>
                <a:ea typeface="Times New Roman"/>
                <a:cs typeface="Times New Roman"/>
                <a:sym typeface="Times New Roman"/>
              </a:rPr>
              <a:t>Bigelow, James &amp; Poremba, Amy. 2014</a:t>
            </a:r>
            <a:br>
              <a:rPr lang="en" dirty="0">
                <a:solidFill>
                  <a:srgbClr val="D9D9D9"/>
                </a:solidFill>
                <a:latin typeface="Times New Roman"/>
                <a:ea typeface="Times New Roman"/>
                <a:cs typeface="Times New Roman"/>
                <a:sym typeface="Times New Roman"/>
              </a:rPr>
            </a:br>
            <a:endParaRPr dirty="0">
              <a:solidFill>
                <a:srgbClr val="D9D9D9"/>
              </a:solidFill>
              <a:latin typeface="Times New Roman"/>
              <a:ea typeface="Times New Roman"/>
              <a:cs typeface="Times New Roman"/>
              <a:sym typeface="Times New Roman"/>
            </a:endParaRPr>
          </a:p>
          <a:p>
            <a:pPr marL="457200" lvl="0" indent="-342900" rtl="0">
              <a:spcBef>
                <a:spcPts val="0"/>
              </a:spcBef>
              <a:spcAft>
                <a:spcPts val="0"/>
              </a:spcAft>
              <a:buClr>
                <a:srgbClr val="D9D9D9"/>
              </a:buClr>
              <a:buSzPts val="1800"/>
              <a:buFont typeface="Times New Roman"/>
              <a:buChar char="●"/>
            </a:pPr>
            <a:r>
              <a:rPr lang="en" dirty="0">
                <a:solidFill>
                  <a:srgbClr val="D9D9D9"/>
                </a:solidFill>
                <a:latin typeface="Times New Roman"/>
                <a:ea typeface="Times New Roman"/>
                <a:cs typeface="Times New Roman"/>
                <a:sym typeface="Times New Roman"/>
              </a:rPr>
              <a:t>Auditory stimuli to be more effective than visual stimuli.</a:t>
            </a:r>
            <a:br>
              <a:rPr lang="en" dirty="0">
                <a:solidFill>
                  <a:srgbClr val="D9D9D9"/>
                </a:solidFill>
                <a:latin typeface="Times New Roman"/>
                <a:ea typeface="Times New Roman"/>
                <a:cs typeface="Times New Roman"/>
                <a:sym typeface="Times New Roman"/>
              </a:rPr>
            </a:br>
            <a:r>
              <a:rPr lang="en" sz="1000" i="1" dirty="0">
                <a:solidFill>
                  <a:srgbClr val="D9D9D9"/>
                </a:solidFill>
                <a:latin typeface="Times New Roman"/>
                <a:ea typeface="Times New Roman"/>
                <a:cs typeface="Times New Roman"/>
                <a:sym typeface="Times New Roman"/>
              </a:rPr>
              <a:t>Corballis, M. C., 1966</a:t>
            </a:r>
            <a:br>
              <a:rPr lang="en" dirty="0">
                <a:solidFill>
                  <a:srgbClr val="D9D9D9"/>
                </a:solidFill>
                <a:latin typeface="Times New Roman"/>
                <a:ea typeface="Times New Roman"/>
                <a:cs typeface="Times New Roman"/>
                <a:sym typeface="Times New Roman"/>
              </a:rPr>
            </a:br>
            <a:endParaRPr dirty="0">
              <a:solidFill>
                <a:srgbClr val="D9D9D9"/>
              </a:solidFill>
              <a:latin typeface="Times New Roman"/>
              <a:ea typeface="Times New Roman"/>
              <a:cs typeface="Times New Roman"/>
              <a:sym typeface="Times New Roman"/>
            </a:endParaRPr>
          </a:p>
          <a:p>
            <a:pPr marL="457200" lvl="0" indent="-342900" rtl="0">
              <a:spcBef>
                <a:spcPts val="0"/>
              </a:spcBef>
              <a:spcAft>
                <a:spcPts val="0"/>
              </a:spcAft>
              <a:buClr>
                <a:srgbClr val="D9D9D9"/>
              </a:buClr>
              <a:buSzPts val="1800"/>
              <a:buFont typeface="Times New Roman"/>
              <a:buChar char="●"/>
            </a:pPr>
            <a:r>
              <a:rPr lang="en" dirty="0">
                <a:solidFill>
                  <a:srgbClr val="D9D9D9"/>
                </a:solidFill>
                <a:latin typeface="Times New Roman"/>
                <a:ea typeface="Times New Roman"/>
                <a:cs typeface="Times New Roman"/>
                <a:sym typeface="Times New Roman"/>
              </a:rPr>
              <a:t>In general, the studies do agree that a combination of both visual and auditory stimuli produces ​ ​the ​ ​best ​ ​results.</a:t>
            </a:r>
            <a:br>
              <a:rPr lang="en" dirty="0">
                <a:solidFill>
                  <a:srgbClr val="D9D9D9"/>
                </a:solidFill>
                <a:latin typeface="Times New Roman"/>
                <a:ea typeface="Times New Roman"/>
                <a:cs typeface="Times New Roman"/>
                <a:sym typeface="Times New Roman"/>
              </a:rPr>
            </a:br>
            <a:r>
              <a:rPr lang="en" sz="1000" i="1" dirty="0">
                <a:solidFill>
                  <a:srgbClr val="D9D9D9"/>
                </a:solidFill>
                <a:latin typeface="Times New Roman"/>
                <a:ea typeface="Times New Roman"/>
                <a:cs typeface="Times New Roman"/>
                <a:sym typeface="Times New Roman"/>
              </a:rPr>
              <a:t>Jensen, Arthur R., 1971, Nicolas Guichon, Sinead Mclornan, ​2008</a:t>
            </a:r>
            <a:endParaRPr sz="1000" i="1" dirty="0">
              <a:solidFill>
                <a:srgbClr val="D9D9D9"/>
              </a:solidFill>
              <a:latin typeface="Times New Roman"/>
              <a:ea typeface="Times New Roman"/>
              <a:cs typeface="Times New Roman"/>
              <a:sym typeface="Times New Roman"/>
            </a:endParaRPr>
          </a:p>
        </p:txBody>
      </p:sp>
      <p:pic>
        <p:nvPicPr>
          <p:cNvPr id="88" name="Shape 88"/>
          <p:cNvPicPr preferRelativeResize="0"/>
          <p:nvPr/>
        </p:nvPicPr>
        <p:blipFill>
          <a:blip r:embed="rId3">
            <a:alphaModFix/>
          </a:blip>
          <a:stretch>
            <a:fillRect/>
          </a:stretch>
        </p:blipFill>
        <p:spPr>
          <a:xfrm>
            <a:off x="7361125" y="4453850"/>
            <a:ext cx="1730175" cy="644451"/>
          </a:xfrm>
          <a:prstGeom prst="rect">
            <a:avLst/>
          </a:prstGeom>
          <a:noFill/>
          <a:ln>
            <a:noFill/>
          </a:ln>
        </p:spPr>
      </p:pic>
      <p:cxnSp>
        <p:nvCxnSpPr>
          <p:cNvPr id="89" name="Shape 89"/>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latin typeface="Times New Roman"/>
                <a:ea typeface="Times New Roman"/>
                <a:cs typeface="Times New Roman"/>
                <a:sym typeface="Times New Roman"/>
              </a:rPr>
              <a:t>Preliminary Tests</a:t>
            </a:r>
            <a:endParaRPr>
              <a:latin typeface="Times New Roman"/>
              <a:ea typeface="Times New Roman"/>
              <a:cs typeface="Times New Roman"/>
              <a:sym typeface="Times New Roman"/>
            </a:endParaRPr>
          </a:p>
        </p:txBody>
      </p:sp>
      <p:sp>
        <p:nvSpPr>
          <p:cNvPr id="95" name="Shape 9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rgbClr val="D9D9D9"/>
                </a:solidFill>
                <a:latin typeface="Times New Roman"/>
                <a:ea typeface="Times New Roman"/>
                <a:cs typeface="Times New Roman"/>
                <a:sym typeface="Times New Roman"/>
              </a:rPr>
              <a:t>The experiment also aims to verify </a:t>
            </a:r>
            <a:endParaRPr>
              <a:solidFill>
                <a:srgbClr val="D9D9D9"/>
              </a:solidFill>
              <a:latin typeface="Times New Roman"/>
              <a:ea typeface="Times New Roman"/>
              <a:cs typeface="Times New Roman"/>
              <a:sym typeface="Times New Roman"/>
            </a:endParaRPr>
          </a:p>
          <a:p>
            <a:pPr marL="457200" lvl="0" indent="-342900" rtl="0">
              <a:spcBef>
                <a:spcPts val="160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if the potential differences are ascribable exclusively to the modality in which the environment is presented, or </a:t>
            </a:r>
            <a:endParaRPr>
              <a:solidFill>
                <a:srgbClr val="D9D9D9"/>
              </a:solidFill>
              <a:latin typeface="Times New Roman"/>
              <a:ea typeface="Times New Roman"/>
              <a:cs typeface="Times New Roman"/>
              <a:sym typeface="Times New Roman"/>
            </a:endParaRPr>
          </a:p>
          <a:p>
            <a:pPr marL="457200" lvl="0" indent="-342900" rtl="0">
              <a:spcBef>
                <a:spcPts val="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if there are individual differences among the group of participants, for example if the gender can introduce differences in certain kind of tasks </a:t>
            </a:r>
            <a:br>
              <a:rPr lang="en">
                <a:solidFill>
                  <a:srgbClr val="D9D9D9"/>
                </a:solidFill>
                <a:latin typeface="Times New Roman"/>
                <a:ea typeface="Times New Roman"/>
                <a:cs typeface="Times New Roman"/>
                <a:sym typeface="Times New Roman"/>
              </a:rPr>
            </a:br>
            <a:r>
              <a:rPr lang="en" sz="1000" i="1">
                <a:solidFill>
                  <a:srgbClr val="D9D9D9"/>
                </a:solidFill>
                <a:latin typeface="Times New Roman"/>
                <a:ea typeface="Times New Roman"/>
                <a:cs typeface="Times New Roman"/>
                <a:sym typeface="Times New Roman"/>
              </a:rPr>
              <a:t>(Lawton, 1994)</a:t>
            </a:r>
            <a:endParaRPr>
              <a:solidFill>
                <a:srgbClr val="D9D9D9"/>
              </a:solidFill>
              <a:latin typeface="Times New Roman"/>
              <a:ea typeface="Times New Roman"/>
              <a:cs typeface="Times New Roman"/>
              <a:sym typeface="Times New Roman"/>
            </a:endParaRPr>
          </a:p>
          <a:p>
            <a:pPr marL="0" lvl="0" indent="0" rtl="0">
              <a:spcBef>
                <a:spcPts val="1600"/>
              </a:spcBef>
              <a:spcAft>
                <a:spcPts val="0"/>
              </a:spcAft>
              <a:buNone/>
            </a:pPr>
            <a:endParaRPr>
              <a:solidFill>
                <a:srgbClr val="D9D9D9"/>
              </a:solidFill>
              <a:latin typeface="Times New Roman"/>
              <a:ea typeface="Times New Roman"/>
              <a:cs typeface="Times New Roman"/>
              <a:sym typeface="Times New Roman"/>
            </a:endParaRPr>
          </a:p>
          <a:p>
            <a:pPr marL="0" lvl="0" indent="0" rtl="0">
              <a:spcBef>
                <a:spcPts val="1600"/>
              </a:spcBef>
              <a:spcAft>
                <a:spcPts val="0"/>
              </a:spcAft>
              <a:buNone/>
            </a:pPr>
            <a:r>
              <a:rPr lang="en" sz="1100">
                <a:solidFill>
                  <a:srgbClr val="D9D9D9"/>
                </a:solidFill>
                <a:latin typeface="Times New Roman"/>
                <a:ea typeface="Times New Roman"/>
                <a:cs typeface="Times New Roman"/>
                <a:sym typeface="Times New Roman"/>
              </a:rPr>
              <a:t>Individual differences were evaluated through balanced tests, such as sMRT (Vandenberg &amp; Kuse, 1978), Spatial Anxiety Test (De Beni et al., 2014; originally Lawton, 1994), Questionnaire Towards Orientation Tasks (De Beni et al., 2014) and the Spatial Orientation Questionnaire ​ ​(Pazzaglia, ​ ​Cornoldi ​ ​e ​ ​De ​ ​Beni, ​ ​2000)</a:t>
            </a:r>
            <a:endParaRPr sz="1100">
              <a:solidFill>
                <a:srgbClr val="D9D9D9"/>
              </a:solidFill>
              <a:latin typeface="Times New Roman"/>
              <a:ea typeface="Times New Roman"/>
              <a:cs typeface="Times New Roman"/>
              <a:sym typeface="Times New Roman"/>
            </a:endParaRPr>
          </a:p>
          <a:p>
            <a:pPr marL="0" lvl="0" indent="0" rtl="0">
              <a:spcBef>
                <a:spcPts val="1600"/>
              </a:spcBef>
              <a:spcAft>
                <a:spcPts val="1600"/>
              </a:spcAft>
              <a:buNone/>
            </a:pPr>
            <a:endParaRPr>
              <a:solidFill>
                <a:srgbClr val="D9D9D9"/>
              </a:solidFill>
            </a:endParaRPr>
          </a:p>
        </p:txBody>
      </p:sp>
      <p:cxnSp>
        <p:nvCxnSpPr>
          <p:cNvPr id="96" name="Shape 96"/>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pic>
        <p:nvPicPr>
          <p:cNvPr id="97" name="Shape 97"/>
          <p:cNvPicPr preferRelativeResize="0"/>
          <p:nvPr/>
        </p:nvPicPr>
        <p:blipFill>
          <a:blip r:embed="rId3">
            <a:alphaModFix/>
          </a:blip>
          <a:stretch>
            <a:fillRect/>
          </a:stretch>
        </p:blipFill>
        <p:spPr>
          <a:xfrm>
            <a:off x="7413825" y="4499050"/>
            <a:ext cx="1730175" cy="6444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latin typeface="Times New Roman"/>
                <a:ea typeface="Times New Roman"/>
                <a:cs typeface="Times New Roman"/>
                <a:sym typeface="Times New Roman"/>
              </a:rPr>
              <a:t>Results on the Preliminary Tests</a:t>
            </a:r>
            <a:endParaRPr>
              <a:latin typeface="Times New Roman"/>
              <a:ea typeface="Times New Roman"/>
              <a:cs typeface="Times New Roman"/>
              <a:sym typeface="Times New Roman"/>
            </a:endParaRPr>
          </a:p>
        </p:txBody>
      </p:sp>
      <p:sp>
        <p:nvSpPr>
          <p:cNvPr id="103" name="Shape 10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solidFill>
                <a:srgbClr val="D9D9D9"/>
              </a:solidFill>
              <a:latin typeface="Times New Roman"/>
              <a:ea typeface="Times New Roman"/>
              <a:cs typeface="Times New Roman"/>
              <a:sym typeface="Times New Roman"/>
            </a:endParaRPr>
          </a:p>
          <a:p>
            <a:pPr marL="0" lvl="0" indent="0">
              <a:spcBef>
                <a:spcPts val="1600"/>
              </a:spcBef>
              <a:spcAft>
                <a:spcPts val="0"/>
              </a:spcAft>
              <a:buNone/>
            </a:pPr>
            <a:r>
              <a:rPr lang="en">
                <a:solidFill>
                  <a:srgbClr val="D9D9D9"/>
                </a:solidFill>
                <a:latin typeface="Times New Roman"/>
                <a:ea typeface="Times New Roman"/>
                <a:cs typeface="Times New Roman"/>
                <a:sym typeface="Times New Roman"/>
              </a:rPr>
              <a:t>Preliminary evaluations of the individual differences showed:</a:t>
            </a:r>
            <a:endParaRPr>
              <a:solidFill>
                <a:srgbClr val="D9D9D9"/>
              </a:solidFill>
              <a:latin typeface="Times New Roman"/>
              <a:ea typeface="Times New Roman"/>
              <a:cs typeface="Times New Roman"/>
              <a:sym typeface="Times New Roman"/>
            </a:endParaRPr>
          </a:p>
          <a:p>
            <a:pPr marL="457200" lvl="0" indent="-342900" rtl="0">
              <a:spcBef>
                <a:spcPts val="1600"/>
              </a:spcBef>
              <a:spcAft>
                <a:spcPts val="0"/>
              </a:spcAft>
              <a:buClr>
                <a:srgbClr val="D9D9D9"/>
              </a:buClr>
              <a:buSzPts val="1800"/>
              <a:buFont typeface="Times New Roman"/>
              <a:buChar char="●"/>
            </a:pPr>
            <a:r>
              <a:rPr lang="en">
                <a:solidFill>
                  <a:srgbClr val="D9D9D9"/>
                </a:solidFill>
                <a:latin typeface="Times New Roman"/>
                <a:ea typeface="Times New Roman"/>
                <a:cs typeface="Times New Roman"/>
                <a:sym typeface="Times New Roman"/>
              </a:rPr>
              <a:t>The three groups were balanced: </a:t>
            </a:r>
            <a:br>
              <a:rPr lang="en">
                <a:solidFill>
                  <a:srgbClr val="D9D9D9"/>
                </a:solidFill>
                <a:latin typeface="Times New Roman"/>
                <a:ea typeface="Times New Roman"/>
                <a:cs typeface="Times New Roman"/>
                <a:sym typeface="Times New Roman"/>
              </a:rPr>
            </a:br>
            <a:endParaRPr>
              <a:solidFill>
                <a:srgbClr val="D9D9D9"/>
              </a:solidFill>
              <a:latin typeface="Times New Roman"/>
              <a:ea typeface="Times New Roman"/>
              <a:cs typeface="Times New Roman"/>
              <a:sym typeface="Times New Roman"/>
            </a:endParaRPr>
          </a:p>
          <a:p>
            <a:pPr marL="914400" lvl="1" indent="-342900" rtl="0">
              <a:spcBef>
                <a:spcPts val="0"/>
              </a:spcBef>
              <a:spcAft>
                <a:spcPts val="0"/>
              </a:spcAft>
              <a:buClr>
                <a:srgbClr val="D9D9D9"/>
              </a:buClr>
              <a:buSzPts val="1800"/>
              <a:buFont typeface="Times New Roman"/>
              <a:buChar char="○"/>
            </a:pPr>
            <a:r>
              <a:rPr lang="en" sz="1800">
                <a:solidFill>
                  <a:srgbClr val="D9D9D9"/>
                </a:solidFill>
                <a:latin typeface="Times New Roman"/>
                <a:ea typeface="Times New Roman"/>
                <a:cs typeface="Times New Roman"/>
                <a:sym typeface="Times New Roman"/>
              </a:rPr>
              <a:t>Gender and visual-spatial abilities of the participants </a:t>
            </a:r>
            <a:br>
              <a:rPr lang="en" sz="1800">
                <a:solidFill>
                  <a:srgbClr val="D9D9D9"/>
                </a:solidFill>
                <a:latin typeface="Times New Roman"/>
                <a:ea typeface="Times New Roman"/>
                <a:cs typeface="Times New Roman"/>
                <a:sym typeface="Times New Roman"/>
              </a:rPr>
            </a:br>
            <a:r>
              <a:rPr lang="en" sz="1800">
                <a:solidFill>
                  <a:srgbClr val="D9D9D9"/>
                </a:solidFill>
                <a:latin typeface="Times New Roman"/>
                <a:ea typeface="Times New Roman"/>
                <a:cs typeface="Times New Roman"/>
                <a:sym typeface="Times New Roman"/>
              </a:rPr>
              <a:t>do not introduce significant​ ​differences.</a:t>
            </a:r>
            <a:endParaRPr sz="1800">
              <a:solidFill>
                <a:srgbClr val="D9D9D9"/>
              </a:solidFill>
              <a:latin typeface="Times New Roman"/>
              <a:ea typeface="Times New Roman"/>
              <a:cs typeface="Times New Roman"/>
              <a:sym typeface="Times New Roman"/>
            </a:endParaRPr>
          </a:p>
          <a:p>
            <a:pPr marL="0" lvl="0" indent="0" algn="just" rtl="0">
              <a:spcBef>
                <a:spcPts val="1600"/>
              </a:spcBef>
              <a:spcAft>
                <a:spcPts val="0"/>
              </a:spcAft>
              <a:buNone/>
            </a:pPr>
            <a:endParaRPr sz="1800">
              <a:latin typeface="Times New Roman"/>
              <a:ea typeface="Times New Roman"/>
              <a:cs typeface="Times New Roman"/>
              <a:sym typeface="Times New Roman"/>
            </a:endParaRPr>
          </a:p>
        </p:txBody>
      </p:sp>
      <p:cxnSp>
        <p:nvCxnSpPr>
          <p:cNvPr id="104" name="Shape 104"/>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pic>
        <p:nvPicPr>
          <p:cNvPr id="105" name="Shape 105"/>
          <p:cNvPicPr preferRelativeResize="0"/>
          <p:nvPr/>
        </p:nvPicPr>
        <p:blipFill>
          <a:blip r:embed="rId3">
            <a:alphaModFix/>
          </a:blip>
          <a:stretch>
            <a:fillRect/>
          </a:stretch>
        </p:blipFill>
        <p:spPr>
          <a:xfrm>
            <a:off x="7413825" y="4499050"/>
            <a:ext cx="1730175" cy="6444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latin typeface="Times New Roman"/>
                <a:ea typeface="Times New Roman"/>
                <a:cs typeface="Times New Roman"/>
                <a:sym typeface="Times New Roman"/>
              </a:rPr>
              <a:t>The Experiment: The Participants</a:t>
            </a:r>
            <a:endParaRPr>
              <a:latin typeface="Times New Roman"/>
              <a:ea typeface="Times New Roman"/>
              <a:cs typeface="Times New Roman"/>
              <a:sym typeface="Times New Roman"/>
            </a:endParaRPr>
          </a:p>
        </p:txBody>
      </p:sp>
      <p:sp>
        <p:nvSpPr>
          <p:cNvPr id="111" name="Shape 111"/>
          <p:cNvSpPr txBox="1">
            <a:spLocks noGrp="1"/>
          </p:cNvSpPr>
          <p:nvPr>
            <p:ph type="body" idx="1"/>
          </p:nvPr>
        </p:nvSpPr>
        <p:spPr>
          <a:xfrm>
            <a:off x="311700" y="1234075"/>
            <a:ext cx="3536400" cy="33348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Clr>
                <a:srgbClr val="D9D9D9"/>
              </a:buClr>
              <a:buSzPts val="1800"/>
              <a:buFont typeface="Times New Roman"/>
              <a:buChar char="●"/>
            </a:pPr>
            <a:r>
              <a:rPr lang="en" b="1">
                <a:solidFill>
                  <a:srgbClr val="D9D9D9"/>
                </a:solidFill>
                <a:latin typeface="Times New Roman"/>
                <a:ea typeface="Times New Roman"/>
                <a:cs typeface="Times New Roman"/>
                <a:sym typeface="Times New Roman"/>
              </a:rPr>
              <a:t>Learning Methods:</a:t>
            </a:r>
            <a:endParaRPr b="1">
              <a:solidFill>
                <a:srgbClr val="D9D9D9"/>
              </a:solidFill>
              <a:latin typeface="Times New Roman"/>
              <a:ea typeface="Times New Roman"/>
              <a:cs typeface="Times New Roman"/>
              <a:sym typeface="Times New Roman"/>
            </a:endParaRPr>
          </a:p>
          <a:p>
            <a:pPr marL="914400" lvl="1" indent="-317500" rtl="0">
              <a:spcBef>
                <a:spcPts val="0"/>
              </a:spcBef>
              <a:spcAft>
                <a:spcPts val="0"/>
              </a:spcAft>
              <a:buClr>
                <a:srgbClr val="D9D9D9"/>
              </a:buClr>
              <a:buSzPts val="1400"/>
              <a:buFont typeface="Times New Roman"/>
              <a:buChar char="○"/>
            </a:pPr>
            <a:r>
              <a:rPr lang="en">
                <a:solidFill>
                  <a:srgbClr val="D9D9D9"/>
                </a:solidFill>
                <a:latin typeface="Times New Roman"/>
                <a:ea typeface="Times New Roman"/>
                <a:cs typeface="Times New Roman"/>
                <a:sym typeface="Times New Roman"/>
              </a:rPr>
              <a:t>Group 1: Visual stimuli</a:t>
            </a:r>
            <a:endParaRPr>
              <a:solidFill>
                <a:srgbClr val="D9D9D9"/>
              </a:solidFill>
              <a:latin typeface="Times New Roman"/>
              <a:ea typeface="Times New Roman"/>
              <a:cs typeface="Times New Roman"/>
              <a:sym typeface="Times New Roman"/>
            </a:endParaRPr>
          </a:p>
          <a:p>
            <a:pPr marL="914400" lvl="1" indent="-317500" rtl="0">
              <a:spcBef>
                <a:spcPts val="0"/>
              </a:spcBef>
              <a:spcAft>
                <a:spcPts val="0"/>
              </a:spcAft>
              <a:buClr>
                <a:srgbClr val="D9D9D9"/>
              </a:buClr>
              <a:buSzPts val="1400"/>
              <a:buFont typeface="Times New Roman"/>
              <a:buChar char="○"/>
            </a:pPr>
            <a:r>
              <a:rPr lang="en">
                <a:solidFill>
                  <a:srgbClr val="D9D9D9"/>
                </a:solidFill>
                <a:latin typeface="Times New Roman"/>
                <a:ea typeface="Times New Roman"/>
                <a:cs typeface="Times New Roman"/>
                <a:sym typeface="Times New Roman"/>
              </a:rPr>
              <a:t>Group 2: Auditory stimuli</a:t>
            </a:r>
            <a:endParaRPr>
              <a:solidFill>
                <a:srgbClr val="D9D9D9"/>
              </a:solidFill>
              <a:latin typeface="Times New Roman"/>
              <a:ea typeface="Times New Roman"/>
              <a:cs typeface="Times New Roman"/>
              <a:sym typeface="Times New Roman"/>
            </a:endParaRPr>
          </a:p>
          <a:p>
            <a:pPr marL="914400" lvl="1" indent="-317500" rtl="0">
              <a:spcBef>
                <a:spcPts val="0"/>
              </a:spcBef>
              <a:spcAft>
                <a:spcPts val="0"/>
              </a:spcAft>
              <a:buClr>
                <a:srgbClr val="D9D9D9"/>
              </a:buClr>
              <a:buSzPts val="1400"/>
              <a:buFont typeface="Times New Roman"/>
              <a:buChar char="○"/>
            </a:pPr>
            <a:r>
              <a:rPr lang="en">
                <a:solidFill>
                  <a:srgbClr val="D9D9D9"/>
                </a:solidFill>
                <a:latin typeface="Times New Roman"/>
                <a:ea typeface="Times New Roman"/>
                <a:cs typeface="Times New Roman"/>
                <a:sym typeface="Times New Roman"/>
              </a:rPr>
              <a:t>Group 3: Multi-modal integration </a:t>
            </a:r>
            <a:br>
              <a:rPr lang="en">
                <a:solidFill>
                  <a:srgbClr val="D9D9D9"/>
                </a:solidFill>
                <a:latin typeface="Times New Roman"/>
                <a:ea typeface="Times New Roman"/>
                <a:cs typeface="Times New Roman"/>
                <a:sym typeface="Times New Roman"/>
              </a:rPr>
            </a:br>
            <a:r>
              <a:rPr lang="en">
                <a:solidFill>
                  <a:srgbClr val="D9D9D9"/>
                </a:solidFill>
                <a:latin typeface="Times New Roman"/>
                <a:ea typeface="Times New Roman"/>
                <a:cs typeface="Times New Roman"/>
                <a:sym typeface="Times New Roman"/>
              </a:rPr>
              <a:t>of visual and auditory stimuli </a:t>
            </a:r>
            <a:endParaRPr>
              <a:solidFill>
                <a:srgbClr val="D9D9D9"/>
              </a:solidFill>
              <a:latin typeface="Times New Roman"/>
              <a:ea typeface="Times New Roman"/>
              <a:cs typeface="Times New Roman"/>
              <a:sym typeface="Times New Roman"/>
            </a:endParaRPr>
          </a:p>
          <a:p>
            <a:pPr marL="457200" lvl="0" indent="0" rtl="0">
              <a:spcBef>
                <a:spcPts val="1600"/>
              </a:spcBef>
              <a:spcAft>
                <a:spcPts val="0"/>
              </a:spcAft>
              <a:buNone/>
            </a:pPr>
            <a:endParaRPr>
              <a:solidFill>
                <a:srgbClr val="D9D9D9"/>
              </a:solidFill>
              <a:latin typeface="Times New Roman"/>
              <a:ea typeface="Times New Roman"/>
              <a:cs typeface="Times New Roman"/>
              <a:sym typeface="Times New Roman"/>
            </a:endParaRPr>
          </a:p>
          <a:p>
            <a:pPr marL="457200" lvl="0" indent="-342900" rtl="0">
              <a:spcBef>
                <a:spcPts val="1600"/>
              </a:spcBef>
              <a:spcAft>
                <a:spcPts val="0"/>
              </a:spcAft>
              <a:buClr>
                <a:srgbClr val="D9D9D9"/>
              </a:buClr>
              <a:buSzPts val="1800"/>
              <a:buChar char="●"/>
            </a:pPr>
            <a:r>
              <a:rPr lang="en" b="1">
                <a:solidFill>
                  <a:srgbClr val="D9D9D9"/>
                </a:solidFill>
                <a:latin typeface="Times New Roman"/>
                <a:ea typeface="Times New Roman"/>
                <a:cs typeface="Times New Roman"/>
                <a:sym typeface="Times New Roman"/>
              </a:rPr>
              <a:t>Evaluation:</a:t>
            </a:r>
            <a:endParaRPr b="1">
              <a:solidFill>
                <a:srgbClr val="D9D9D9"/>
              </a:solidFill>
              <a:latin typeface="Times New Roman"/>
              <a:ea typeface="Times New Roman"/>
              <a:cs typeface="Times New Roman"/>
              <a:sym typeface="Times New Roman"/>
            </a:endParaRPr>
          </a:p>
          <a:p>
            <a:pPr marL="914400" lvl="1" indent="-317500" rtl="0">
              <a:spcBef>
                <a:spcPts val="0"/>
              </a:spcBef>
              <a:spcAft>
                <a:spcPts val="0"/>
              </a:spcAft>
              <a:buClr>
                <a:srgbClr val="D9D9D9"/>
              </a:buClr>
              <a:buSzPts val="1400"/>
              <a:buChar char="○"/>
            </a:pPr>
            <a:r>
              <a:rPr lang="en">
                <a:solidFill>
                  <a:srgbClr val="D9D9D9"/>
                </a:solidFill>
                <a:latin typeface="Times New Roman"/>
                <a:ea typeface="Times New Roman"/>
                <a:cs typeface="Times New Roman"/>
                <a:sym typeface="Times New Roman"/>
              </a:rPr>
              <a:t>All participants are tested on the same two tasks:</a:t>
            </a:r>
            <a:endParaRPr>
              <a:solidFill>
                <a:srgbClr val="D9D9D9"/>
              </a:solidFill>
              <a:latin typeface="Times New Roman"/>
              <a:ea typeface="Times New Roman"/>
              <a:cs typeface="Times New Roman"/>
              <a:sym typeface="Times New Roman"/>
            </a:endParaRPr>
          </a:p>
          <a:p>
            <a:pPr marL="1371600" lvl="2" indent="-317500" rtl="0">
              <a:spcBef>
                <a:spcPts val="0"/>
              </a:spcBef>
              <a:spcAft>
                <a:spcPts val="0"/>
              </a:spcAft>
              <a:buClr>
                <a:srgbClr val="D9D9D9"/>
              </a:buClr>
              <a:buSzPts val="1400"/>
              <a:buFont typeface="Times New Roman"/>
              <a:buChar char="■"/>
            </a:pPr>
            <a:r>
              <a:rPr lang="en">
                <a:solidFill>
                  <a:srgbClr val="D9D9D9"/>
                </a:solidFill>
                <a:latin typeface="Times New Roman"/>
                <a:ea typeface="Times New Roman"/>
                <a:cs typeface="Times New Roman"/>
                <a:sym typeface="Times New Roman"/>
              </a:rPr>
              <a:t>Free Recall</a:t>
            </a:r>
            <a:endParaRPr>
              <a:solidFill>
                <a:srgbClr val="D9D9D9"/>
              </a:solidFill>
              <a:latin typeface="Times New Roman"/>
              <a:ea typeface="Times New Roman"/>
              <a:cs typeface="Times New Roman"/>
              <a:sym typeface="Times New Roman"/>
            </a:endParaRPr>
          </a:p>
          <a:p>
            <a:pPr marL="1371600" lvl="2" indent="-317500">
              <a:spcBef>
                <a:spcPts val="0"/>
              </a:spcBef>
              <a:spcAft>
                <a:spcPts val="0"/>
              </a:spcAft>
              <a:buClr>
                <a:srgbClr val="D9D9D9"/>
              </a:buClr>
              <a:buSzPts val="1400"/>
              <a:buChar char="■"/>
            </a:pPr>
            <a:r>
              <a:rPr lang="en">
                <a:solidFill>
                  <a:srgbClr val="D9D9D9"/>
                </a:solidFill>
                <a:latin typeface="Times New Roman"/>
                <a:ea typeface="Times New Roman"/>
                <a:cs typeface="Times New Roman"/>
                <a:sym typeface="Times New Roman"/>
              </a:rPr>
              <a:t>Serial Recall</a:t>
            </a:r>
            <a:br>
              <a:rPr lang="en">
                <a:solidFill>
                  <a:srgbClr val="D9D9D9"/>
                </a:solidFill>
              </a:rPr>
            </a:br>
            <a:endParaRPr>
              <a:solidFill>
                <a:srgbClr val="D9D9D9"/>
              </a:solidFill>
            </a:endParaRPr>
          </a:p>
        </p:txBody>
      </p:sp>
      <p:graphicFrame>
        <p:nvGraphicFramePr>
          <p:cNvPr id="112" name="Shape 112"/>
          <p:cNvGraphicFramePr/>
          <p:nvPr/>
        </p:nvGraphicFramePr>
        <p:xfrm>
          <a:off x="4234725" y="1364738"/>
          <a:ext cx="4345325" cy="3073475"/>
        </p:xfrm>
        <a:graphic>
          <a:graphicData uri="http://schemas.openxmlformats.org/drawingml/2006/table">
            <a:tbl>
              <a:tblPr>
                <a:noFill/>
                <a:tableStyleId>{49CBB415-FCF5-4457-BB25-FA000F3BBAC1}</a:tableStyleId>
              </a:tblPr>
              <a:tblGrid>
                <a:gridCol w="1349875">
                  <a:extLst>
                    <a:ext uri="{9D8B030D-6E8A-4147-A177-3AD203B41FA5}">
                      <a16:colId xmlns:a16="http://schemas.microsoft.com/office/drawing/2014/main" val="20000"/>
                    </a:ext>
                  </a:extLst>
                </a:gridCol>
                <a:gridCol w="977075">
                  <a:extLst>
                    <a:ext uri="{9D8B030D-6E8A-4147-A177-3AD203B41FA5}">
                      <a16:colId xmlns:a16="http://schemas.microsoft.com/office/drawing/2014/main" val="20001"/>
                    </a:ext>
                  </a:extLst>
                </a:gridCol>
                <a:gridCol w="1002775">
                  <a:extLst>
                    <a:ext uri="{9D8B030D-6E8A-4147-A177-3AD203B41FA5}">
                      <a16:colId xmlns:a16="http://schemas.microsoft.com/office/drawing/2014/main" val="20002"/>
                    </a:ext>
                  </a:extLst>
                </a:gridCol>
                <a:gridCol w="1015600">
                  <a:extLst>
                    <a:ext uri="{9D8B030D-6E8A-4147-A177-3AD203B41FA5}">
                      <a16:colId xmlns:a16="http://schemas.microsoft.com/office/drawing/2014/main" val="20003"/>
                    </a:ext>
                  </a:extLst>
                </a:gridCol>
              </a:tblGrid>
              <a:tr h="771625">
                <a:tc>
                  <a:txBody>
                    <a:bodyPr/>
                    <a:lstStyle/>
                    <a:p>
                      <a:pPr marL="0" lvl="0" indent="0" algn="just" rtl="0">
                        <a:lnSpc>
                          <a:spcPct val="115000"/>
                        </a:lnSpc>
                        <a:spcBef>
                          <a:spcPts val="0"/>
                        </a:spcBef>
                        <a:spcAft>
                          <a:spcPts val="0"/>
                        </a:spcAft>
                        <a:buNone/>
                      </a:pPr>
                      <a:endParaRPr sz="1200" b="1" i="1">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just" rtl="0">
                        <a:lnSpc>
                          <a:spcPct val="115000"/>
                        </a:lnSpc>
                        <a:spcBef>
                          <a:spcPts val="0"/>
                        </a:spcBef>
                        <a:spcAft>
                          <a:spcPts val="0"/>
                        </a:spcAft>
                        <a:buNone/>
                      </a:pPr>
                      <a:r>
                        <a:rPr lang="en" sz="1200" b="1">
                          <a:latin typeface="Times New Roman"/>
                          <a:ea typeface="Times New Roman"/>
                          <a:cs typeface="Times New Roman"/>
                          <a:sym typeface="Times New Roman"/>
                        </a:rPr>
                        <a:t>Video Group</a:t>
                      </a:r>
                      <a:endParaRPr sz="1200" b="1" i="1">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just" rtl="0">
                        <a:lnSpc>
                          <a:spcPct val="115000"/>
                        </a:lnSpc>
                        <a:spcBef>
                          <a:spcPts val="0"/>
                        </a:spcBef>
                        <a:spcAft>
                          <a:spcPts val="0"/>
                        </a:spcAft>
                        <a:buNone/>
                      </a:pPr>
                      <a:r>
                        <a:rPr lang="en" sz="1200" b="1">
                          <a:latin typeface="Times New Roman"/>
                          <a:ea typeface="Times New Roman"/>
                          <a:cs typeface="Times New Roman"/>
                          <a:sym typeface="Times New Roman"/>
                        </a:rPr>
                        <a:t>Audio Group</a:t>
                      </a:r>
                      <a:endParaRPr sz="1200" b="1" i="1">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just" rtl="0">
                        <a:lnSpc>
                          <a:spcPct val="115000"/>
                        </a:lnSpc>
                        <a:spcBef>
                          <a:spcPts val="0"/>
                        </a:spcBef>
                        <a:spcAft>
                          <a:spcPts val="0"/>
                        </a:spcAft>
                        <a:buNone/>
                      </a:pPr>
                      <a:r>
                        <a:rPr lang="en" sz="1200" b="1">
                          <a:latin typeface="Times New Roman"/>
                          <a:ea typeface="Times New Roman"/>
                          <a:cs typeface="Times New Roman"/>
                          <a:sym typeface="Times New Roman"/>
                        </a:rPr>
                        <a:t>Audio &amp; </a:t>
                      </a:r>
                      <a:br>
                        <a:rPr lang="en" sz="1200" b="1">
                          <a:latin typeface="Times New Roman"/>
                          <a:ea typeface="Times New Roman"/>
                          <a:cs typeface="Times New Roman"/>
                          <a:sym typeface="Times New Roman"/>
                        </a:rPr>
                      </a:br>
                      <a:r>
                        <a:rPr lang="en" sz="1200" b="1">
                          <a:latin typeface="Times New Roman"/>
                          <a:ea typeface="Times New Roman"/>
                          <a:cs typeface="Times New Roman"/>
                          <a:sym typeface="Times New Roman"/>
                        </a:rPr>
                        <a:t>Map Group </a:t>
                      </a:r>
                      <a:endParaRPr sz="1200" b="1" i="1">
                        <a:latin typeface="Times New Roman"/>
                        <a:ea typeface="Times New Roman"/>
                        <a:cs typeface="Times New Roman"/>
                        <a:sym typeface="Times New Roman"/>
                      </a:endParaRPr>
                    </a:p>
                  </a:txBody>
                  <a:tcPr marL="63500" marR="63500" marT="63500" marB="63500">
                    <a:solidFill>
                      <a:srgbClr val="D9D9D9"/>
                    </a:solidFill>
                  </a:tcPr>
                </a:tc>
                <a:extLst>
                  <a:ext uri="{0D108BD9-81ED-4DB2-BD59-A6C34878D82A}">
                    <a16:rowId xmlns:a16="http://schemas.microsoft.com/office/drawing/2014/main" val="10000"/>
                  </a:ext>
                </a:extLst>
              </a:tr>
              <a:tr h="343650">
                <a:tc>
                  <a:txBody>
                    <a:bodyPr/>
                    <a:lstStyle/>
                    <a:p>
                      <a:pPr marL="0" lvl="0" indent="0" algn="just" rtl="0">
                        <a:lnSpc>
                          <a:spcPct val="115000"/>
                        </a:lnSpc>
                        <a:spcBef>
                          <a:spcPts val="0"/>
                        </a:spcBef>
                        <a:spcAft>
                          <a:spcPts val="0"/>
                        </a:spcAft>
                        <a:buNone/>
                      </a:pPr>
                      <a:r>
                        <a:rPr lang="en" sz="1200" b="1">
                          <a:latin typeface="Times New Roman"/>
                          <a:ea typeface="Times New Roman"/>
                          <a:cs typeface="Times New Roman"/>
                          <a:sym typeface="Times New Roman"/>
                        </a:rPr>
                        <a:t>Group</a:t>
                      </a:r>
                      <a:endParaRPr sz="1200" b="1">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spcBef>
                          <a:spcPts val="0"/>
                        </a:spcBef>
                        <a:spcAft>
                          <a:spcPts val="0"/>
                        </a:spcAft>
                        <a:buNone/>
                      </a:pPr>
                      <a:r>
                        <a:rPr lang="en" sz="1200">
                          <a:latin typeface="Times New Roman"/>
                          <a:ea typeface="Times New Roman"/>
                          <a:cs typeface="Times New Roman"/>
                          <a:sym typeface="Times New Roman"/>
                        </a:rPr>
                        <a:t>1</a:t>
                      </a:r>
                      <a:endParaRPr sz="1200">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spcBef>
                          <a:spcPts val="0"/>
                        </a:spcBef>
                        <a:spcAft>
                          <a:spcPts val="0"/>
                        </a:spcAft>
                        <a:buNone/>
                      </a:pPr>
                      <a:r>
                        <a:rPr lang="en" sz="1200">
                          <a:latin typeface="Times New Roman"/>
                          <a:ea typeface="Times New Roman"/>
                          <a:cs typeface="Times New Roman"/>
                          <a:sym typeface="Times New Roman"/>
                        </a:rPr>
                        <a:t>2</a:t>
                      </a:r>
                      <a:endParaRPr sz="1200">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spcBef>
                          <a:spcPts val="0"/>
                        </a:spcBef>
                        <a:spcAft>
                          <a:spcPts val="0"/>
                        </a:spcAft>
                        <a:buNone/>
                      </a:pPr>
                      <a:r>
                        <a:rPr lang="en" sz="1200">
                          <a:latin typeface="Times New Roman"/>
                          <a:ea typeface="Times New Roman"/>
                          <a:cs typeface="Times New Roman"/>
                          <a:sym typeface="Times New Roman"/>
                        </a:rPr>
                        <a:t>3</a:t>
                      </a:r>
                      <a:endParaRPr sz="1200">
                        <a:latin typeface="Times New Roman"/>
                        <a:ea typeface="Times New Roman"/>
                        <a:cs typeface="Times New Roman"/>
                        <a:sym typeface="Times New Roman"/>
                      </a:endParaRPr>
                    </a:p>
                  </a:txBody>
                  <a:tcPr marL="63500" marR="63500" marT="63500" marB="63500">
                    <a:solidFill>
                      <a:srgbClr val="D9D9D9"/>
                    </a:solidFill>
                  </a:tcPr>
                </a:tc>
                <a:extLst>
                  <a:ext uri="{0D108BD9-81ED-4DB2-BD59-A6C34878D82A}">
                    <a16:rowId xmlns:a16="http://schemas.microsoft.com/office/drawing/2014/main" val="10001"/>
                  </a:ext>
                </a:extLst>
              </a:tr>
              <a:tr h="343650">
                <a:tc>
                  <a:txBody>
                    <a:bodyPr/>
                    <a:lstStyle/>
                    <a:p>
                      <a:pPr marL="0" lvl="0" indent="0" algn="just" rtl="0">
                        <a:lnSpc>
                          <a:spcPct val="115000"/>
                        </a:lnSpc>
                        <a:spcBef>
                          <a:spcPts val="0"/>
                        </a:spcBef>
                        <a:spcAft>
                          <a:spcPts val="0"/>
                        </a:spcAft>
                        <a:buNone/>
                      </a:pPr>
                      <a:r>
                        <a:rPr lang="en" sz="1200" b="1">
                          <a:latin typeface="Times New Roman"/>
                          <a:ea typeface="Times New Roman"/>
                          <a:cs typeface="Times New Roman"/>
                          <a:sym typeface="Times New Roman"/>
                        </a:rPr>
                        <a:t>Participants</a:t>
                      </a:r>
                      <a:endParaRPr sz="1200" b="1" i="1">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spcBef>
                          <a:spcPts val="0"/>
                        </a:spcBef>
                        <a:spcAft>
                          <a:spcPts val="0"/>
                        </a:spcAft>
                        <a:buNone/>
                      </a:pPr>
                      <a:r>
                        <a:rPr lang="en" sz="1200">
                          <a:latin typeface="Times New Roman"/>
                          <a:ea typeface="Times New Roman"/>
                          <a:cs typeface="Times New Roman"/>
                          <a:sym typeface="Times New Roman"/>
                        </a:rPr>
                        <a:t>6</a:t>
                      </a:r>
                      <a:endParaRPr sz="1200">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spcBef>
                          <a:spcPts val="0"/>
                        </a:spcBef>
                        <a:spcAft>
                          <a:spcPts val="0"/>
                        </a:spcAft>
                        <a:buNone/>
                      </a:pPr>
                      <a:r>
                        <a:rPr lang="en" sz="1200">
                          <a:latin typeface="Times New Roman"/>
                          <a:ea typeface="Times New Roman"/>
                          <a:cs typeface="Times New Roman"/>
                          <a:sym typeface="Times New Roman"/>
                        </a:rPr>
                        <a:t>6</a:t>
                      </a:r>
                      <a:endParaRPr sz="1200">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spcBef>
                          <a:spcPts val="0"/>
                        </a:spcBef>
                        <a:spcAft>
                          <a:spcPts val="0"/>
                        </a:spcAft>
                        <a:buNone/>
                      </a:pPr>
                      <a:r>
                        <a:rPr lang="en" sz="1200">
                          <a:latin typeface="Times New Roman"/>
                          <a:ea typeface="Times New Roman"/>
                          <a:cs typeface="Times New Roman"/>
                          <a:sym typeface="Times New Roman"/>
                        </a:rPr>
                        <a:t>6</a:t>
                      </a:r>
                      <a:endParaRPr sz="1200">
                        <a:latin typeface="Times New Roman"/>
                        <a:ea typeface="Times New Roman"/>
                        <a:cs typeface="Times New Roman"/>
                        <a:sym typeface="Times New Roman"/>
                      </a:endParaRPr>
                    </a:p>
                  </a:txBody>
                  <a:tcPr marL="63500" marR="63500" marT="63500" marB="63500">
                    <a:solidFill>
                      <a:srgbClr val="D9D9D9"/>
                    </a:solidFill>
                  </a:tcPr>
                </a:tc>
                <a:extLst>
                  <a:ext uri="{0D108BD9-81ED-4DB2-BD59-A6C34878D82A}">
                    <a16:rowId xmlns:a16="http://schemas.microsoft.com/office/drawing/2014/main" val="10002"/>
                  </a:ext>
                </a:extLst>
              </a:tr>
              <a:tr h="499275">
                <a:tc>
                  <a:txBody>
                    <a:bodyPr/>
                    <a:lstStyle/>
                    <a:p>
                      <a:pPr marL="0" lvl="0" indent="0" algn="just" rtl="0">
                        <a:lnSpc>
                          <a:spcPct val="115000"/>
                        </a:lnSpc>
                        <a:spcBef>
                          <a:spcPts val="0"/>
                        </a:spcBef>
                        <a:spcAft>
                          <a:spcPts val="0"/>
                        </a:spcAft>
                        <a:buNone/>
                      </a:pPr>
                      <a:r>
                        <a:rPr lang="en" sz="1200" b="1">
                          <a:latin typeface="Times New Roman"/>
                          <a:ea typeface="Times New Roman"/>
                          <a:cs typeface="Times New Roman"/>
                          <a:sym typeface="Times New Roman"/>
                        </a:rPr>
                        <a:t>Gender</a:t>
                      </a:r>
                      <a:endParaRPr sz="1200" b="1">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spcBef>
                          <a:spcPts val="0"/>
                        </a:spcBef>
                        <a:spcAft>
                          <a:spcPts val="0"/>
                        </a:spcAft>
                        <a:buNone/>
                      </a:pPr>
                      <a:r>
                        <a:rPr lang="en" sz="1200">
                          <a:latin typeface="Times New Roman"/>
                          <a:ea typeface="Times New Roman"/>
                          <a:cs typeface="Times New Roman"/>
                          <a:sym typeface="Times New Roman"/>
                        </a:rPr>
                        <a:t>3 males/ 3 females</a:t>
                      </a:r>
                      <a:endParaRPr sz="1200">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spcBef>
                          <a:spcPts val="0"/>
                        </a:spcBef>
                        <a:spcAft>
                          <a:spcPts val="0"/>
                        </a:spcAft>
                        <a:buNone/>
                      </a:pPr>
                      <a:r>
                        <a:rPr lang="en" sz="1200">
                          <a:latin typeface="Times New Roman"/>
                          <a:ea typeface="Times New Roman"/>
                          <a:cs typeface="Times New Roman"/>
                          <a:sym typeface="Times New Roman"/>
                        </a:rPr>
                        <a:t>3 males/ 3 females</a:t>
                      </a:r>
                      <a:endParaRPr sz="1200">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spcBef>
                          <a:spcPts val="0"/>
                        </a:spcBef>
                        <a:spcAft>
                          <a:spcPts val="0"/>
                        </a:spcAft>
                        <a:buNone/>
                      </a:pPr>
                      <a:r>
                        <a:rPr lang="en" sz="1200">
                          <a:latin typeface="Times New Roman"/>
                          <a:ea typeface="Times New Roman"/>
                          <a:cs typeface="Times New Roman"/>
                          <a:sym typeface="Times New Roman"/>
                        </a:rPr>
                        <a:t>1 males/ </a:t>
                      </a:r>
                      <a:endParaRPr sz="1200">
                        <a:latin typeface="Times New Roman"/>
                        <a:ea typeface="Times New Roman"/>
                        <a:cs typeface="Times New Roman"/>
                        <a:sym typeface="Times New Roman"/>
                      </a:endParaRPr>
                    </a:p>
                    <a:p>
                      <a:pPr marL="0" lvl="0" indent="0" algn="ctr" rtl="0">
                        <a:spcBef>
                          <a:spcPts val="0"/>
                        </a:spcBef>
                        <a:spcAft>
                          <a:spcPts val="0"/>
                        </a:spcAft>
                        <a:buNone/>
                      </a:pPr>
                      <a:r>
                        <a:rPr lang="en" sz="1200">
                          <a:latin typeface="Times New Roman"/>
                          <a:ea typeface="Times New Roman"/>
                          <a:cs typeface="Times New Roman"/>
                          <a:sym typeface="Times New Roman"/>
                        </a:rPr>
                        <a:t>5 females</a:t>
                      </a:r>
                      <a:endParaRPr sz="1200">
                        <a:latin typeface="Times New Roman"/>
                        <a:ea typeface="Times New Roman"/>
                        <a:cs typeface="Times New Roman"/>
                        <a:sym typeface="Times New Roman"/>
                      </a:endParaRPr>
                    </a:p>
                  </a:txBody>
                  <a:tcPr marL="63500" marR="63500" marT="63500" marB="63500">
                    <a:solidFill>
                      <a:srgbClr val="D9D9D9"/>
                    </a:solidFill>
                  </a:tcPr>
                </a:tc>
                <a:extLst>
                  <a:ext uri="{0D108BD9-81ED-4DB2-BD59-A6C34878D82A}">
                    <a16:rowId xmlns:a16="http://schemas.microsoft.com/office/drawing/2014/main" val="10003"/>
                  </a:ext>
                </a:extLst>
              </a:tr>
              <a:tr h="343650">
                <a:tc>
                  <a:txBody>
                    <a:bodyPr/>
                    <a:lstStyle/>
                    <a:p>
                      <a:pPr marL="0" lvl="0" indent="0" algn="just" rtl="0">
                        <a:lnSpc>
                          <a:spcPct val="115000"/>
                        </a:lnSpc>
                        <a:spcBef>
                          <a:spcPts val="0"/>
                        </a:spcBef>
                        <a:spcAft>
                          <a:spcPts val="0"/>
                        </a:spcAft>
                        <a:buNone/>
                      </a:pPr>
                      <a:r>
                        <a:rPr lang="en" sz="1200" b="1">
                          <a:latin typeface="Times New Roman"/>
                          <a:ea typeface="Times New Roman"/>
                          <a:cs typeface="Times New Roman"/>
                          <a:sym typeface="Times New Roman"/>
                        </a:rPr>
                        <a:t>Age (avg)</a:t>
                      </a:r>
                      <a:endParaRPr sz="1200" b="1" i="1">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25.67</a:t>
                      </a:r>
                      <a:endParaRPr sz="1200" b="1" i="1">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24.33</a:t>
                      </a:r>
                      <a:endParaRPr sz="1200" b="1" i="1">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24.16</a:t>
                      </a:r>
                      <a:endParaRPr sz="1200" b="1" i="1">
                        <a:latin typeface="Times New Roman"/>
                        <a:ea typeface="Times New Roman"/>
                        <a:cs typeface="Times New Roman"/>
                        <a:sym typeface="Times New Roman"/>
                      </a:endParaRPr>
                    </a:p>
                  </a:txBody>
                  <a:tcPr marL="63500" marR="63500" marT="63500" marB="63500">
                    <a:solidFill>
                      <a:srgbClr val="D9D9D9"/>
                    </a:solidFill>
                  </a:tcPr>
                </a:tc>
                <a:extLst>
                  <a:ext uri="{0D108BD9-81ED-4DB2-BD59-A6C34878D82A}">
                    <a16:rowId xmlns:a16="http://schemas.microsoft.com/office/drawing/2014/main" val="10004"/>
                  </a:ext>
                </a:extLst>
              </a:tr>
              <a:tr h="771625">
                <a:tc>
                  <a:txBody>
                    <a:bodyPr/>
                    <a:lstStyle/>
                    <a:p>
                      <a:pPr marL="0" lvl="0" indent="0" algn="just" rtl="0">
                        <a:lnSpc>
                          <a:spcPct val="115000"/>
                        </a:lnSpc>
                        <a:spcBef>
                          <a:spcPts val="0"/>
                        </a:spcBef>
                        <a:spcAft>
                          <a:spcPts val="0"/>
                        </a:spcAft>
                        <a:buNone/>
                      </a:pPr>
                      <a:r>
                        <a:rPr lang="en" sz="1200" b="1">
                          <a:latin typeface="Times New Roman"/>
                          <a:ea typeface="Times New Roman"/>
                          <a:cs typeface="Times New Roman"/>
                          <a:sym typeface="Times New Roman"/>
                        </a:rPr>
                        <a:t>Years of</a:t>
                      </a:r>
                      <a:endParaRPr sz="1200">
                        <a:latin typeface="Times New Roman"/>
                        <a:ea typeface="Times New Roman"/>
                        <a:cs typeface="Times New Roman"/>
                        <a:sym typeface="Times New Roman"/>
                      </a:endParaRPr>
                    </a:p>
                    <a:p>
                      <a:pPr marL="0" lvl="0" indent="0" algn="just" rtl="0">
                        <a:lnSpc>
                          <a:spcPct val="115000"/>
                        </a:lnSpc>
                        <a:spcBef>
                          <a:spcPts val="0"/>
                        </a:spcBef>
                        <a:spcAft>
                          <a:spcPts val="0"/>
                        </a:spcAft>
                        <a:buNone/>
                      </a:pPr>
                      <a:r>
                        <a:rPr lang="en" sz="1200" b="1">
                          <a:latin typeface="Times New Roman"/>
                          <a:ea typeface="Times New Roman"/>
                          <a:cs typeface="Times New Roman"/>
                          <a:sym typeface="Times New Roman"/>
                        </a:rPr>
                        <a:t>Education (avg)</a:t>
                      </a:r>
                      <a:r>
                        <a:rPr lang="en"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17.67</a:t>
                      </a:r>
                      <a:endParaRPr sz="1200" b="1" i="1">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17.17</a:t>
                      </a:r>
                      <a:endParaRPr sz="1200" b="1" i="1">
                        <a:latin typeface="Times New Roman"/>
                        <a:ea typeface="Times New Roman"/>
                        <a:cs typeface="Times New Roman"/>
                        <a:sym typeface="Times New Roman"/>
                      </a:endParaRPr>
                    </a:p>
                  </a:txBody>
                  <a:tcPr marL="63500" marR="63500" marT="63500" marB="63500">
                    <a:solidFill>
                      <a:srgbClr val="D9D9D9"/>
                    </a:solidFill>
                  </a:tcPr>
                </a:tc>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17.00</a:t>
                      </a:r>
                      <a:endParaRPr sz="1200" b="1" i="1">
                        <a:latin typeface="Times New Roman"/>
                        <a:ea typeface="Times New Roman"/>
                        <a:cs typeface="Times New Roman"/>
                        <a:sym typeface="Times New Roman"/>
                      </a:endParaRPr>
                    </a:p>
                  </a:txBody>
                  <a:tcPr marL="63500" marR="63500" marT="63500" marB="63500">
                    <a:solidFill>
                      <a:srgbClr val="D9D9D9"/>
                    </a:solidFill>
                  </a:tcPr>
                </a:tc>
                <a:extLst>
                  <a:ext uri="{0D108BD9-81ED-4DB2-BD59-A6C34878D82A}">
                    <a16:rowId xmlns:a16="http://schemas.microsoft.com/office/drawing/2014/main" val="10005"/>
                  </a:ext>
                </a:extLst>
              </a:tr>
            </a:tbl>
          </a:graphicData>
        </a:graphic>
      </p:graphicFrame>
      <p:pic>
        <p:nvPicPr>
          <p:cNvPr id="113" name="Shape 113"/>
          <p:cNvPicPr preferRelativeResize="0"/>
          <p:nvPr/>
        </p:nvPicPr>
        <p:blipFill>
          <a:blip r:embed="rId3">
            <a:alphaModFix/>
          </a:blip>
          <a:stretch>
            <a:fillRect/>
          </a:stretch>
        </p:blipFill>
        <p:spPr>
          <a:xfrm>
            <a:off x="7413825" y="4499050"/>
            <a:ext cx="1730175" cy="644451"/>
          </a:xfrm>
          <a:prstGeom prst="rect">
            <a:avLst/>
          </a:prstGeom>
          <a:noFill/>
          <a:ln>
            <a:noFill/>
          </a:ln>
        </p:spPr>
      </p:pic>
      <p:cxnSp>
        <p:nvCxnSpPr>
          <p:cNvPr id="114" name="Shape 114"/>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sp>
        <p:nvSpPr>
          <p:cNvPr id="115" name="Shape 115"/>
          <p:cNvSpPr txBox="1"/>
          <p:nvPr/>
        </p:nvSpPr>
        <p:spPr>
          <a:xfrm>
            <a:off x="4869138" y="4499050"/>
            <a:ext cx="3076500" cy="1173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800" i="1">
                <a:solidFill>
                  <a:srgbClr val="D9D9D9"/>
                </a:solidFill>
              </a:rPr>
              <a:t>Table explaining the participants in each group for the analysis.</a:t>
            </a:r>
            <a:endParaRPr sz="800">
              <a:solidFill>
                <a:srgbClr val="D9D9D9"/>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latin typeface="Times New Roman"/>
                <a:ea typeface="Times New Roman"/>
                <a:cs typeface="Times New Roman"/>
                <a:sym typeface="Times New Roman"/>
              </a:rPr>
              <a:t>Visual Stimuli</a:t>
            </a:r>
            <a:endParaRPr>
              <a:latin typeface="Times New Roman"/>
              <a:ea typeface="Times New Roman"/>
              <a:cs typeface="Times New Roman"/>
              <a:sym typeface="Times New Roman"/>
            </a:endParaRPr>
          </a:p>
        </p:txBody>
      </p:sp>
      <p:sp>
        <p:nvSpPr>
          <p:cNvPr id="121" name="Shape 121"/>
          <p:cNvSpPr txBox="1">
            <a:spLocks noGrp="1"/>
          </p:cNvSpPr>
          <p:nvPr>
            <p:ph type="body" idx="1"/>
          </p:nvPr>
        </p:nvSpPr>
        <p:spPr>
          <a:xfrm>
            <a:off x="311700" y="1152475"/>
            <a:ext cx="3835800" cy="3416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rgbClr val="D9D9D9"/>
                </a:solidFill>
                <a:latin typeface="Times New Roman"/>
                <a:ea typeface="Times New Roman"/>
                <a:cs typeface="Times New Roman"/>
                <a:sym typeface="Times New Roman"/>
              </a:rPr>
              <a:t>The visual stimuli consists of a video that navigates the participant through a walk in the Botanical Garden of Padova, Italy. </a:t>
            </a:r>
            <a:endParaRPr>
              <a:solidFill>
                <a:srgbClr val="D9D9D9"/>
              </a:solidFill>
              <a:latin typeface="Times New Roman"/>
              <a:ea typeface="Times New Roman"/>
              <a:cs typeface="Times New Roman"/>
              <a:sym typeface="Times New Roman"/>
            </a:endParaRPr>
          </a:p>
          <a:p>
            <a:pPr marL="0" lvl="0" indent="0">
              <a:spcBef>
                <a:spcPts val="1600"/>
              </a:spcBef>
              <a:spcAft>
                <a:spcPts val="0"/>
              </a:spcAft>
              <a:buNone/>
            </a:pPr>
            <a:r>
              <a:rPr lang="en">
                <a:solidFill>
                  <a:srgbClr val="D9D9D9"/>
                </a:solidFill>
                <a:latin typeface="Times New Roman"/>
                <a:ea typeface="Times New Roman"/>
                <a:cs typeface="Times New Roman"/>
                <a:sym typeface="Times New Roman"/>
              </a:rPr>
              <a:t>The video presents the </a:t>
            </a:r>
            <a:r>
              <a:rPr lang="en" i="1">
                <a:solidFill>
                  <a:srgbClr val="D9D9D9"/>
                </a:solidFill>
                <a:latin typeface="Times New Roman"/>
                <a:ea typeface="Times New Roman"/>
                <a:cs typeface="Times New Roman"/>
                <a:sym typeface="Times New Roman"/>
              </a:rPr>
              <a:t>landmarks</a:t>
            </a:r>
            <a:r>
              <a:rPr lang="en">
                <a:solidFill>
                  <a:srgbClr val="D9D9D9"/>
                </a:solidFill>
                <a:latin typeface="Times New Roman"/>
                <a:ea typeface="Times New Roman"/>
                <a:cs typeface="Times New Roman"/>
                <a:sym typeface="Times New Roman"/>
              </a:rPr>
              <a:t> as tags on the place or object that the ​ ​participant ​ ​has ​ ​to ​ ​remember. </a:t>
            </a:r>
            <a:endParaRPr>
              <a:solidFill>
                <a:srgbClr val="D9D9D9"/>
              </a:solidFill>
              <a:latin typeface="Times New Roman"/>
              <a:ea typeface="Times New Roman"/>
              <a:cs typeface="Times New Roman"/>
              <a:sym typeface="Times New Roman"/>
            </a:endParaRPr>
          </a:p>
          <a:p>
            <a:pPr marL="0" lvl="0" indent="0">
              <a:spcBef>
                <a:spcPts val="1600"/>
              </a:spcBef>
              <a:spcAft>
                <a:spcPts val="1600"/>
              </a:spcAft>
              <a:buNone/>
            </a:pPr>
            <a:endParaRPr>
              <a:solidFill>
                <a:srgbClr val="D9D9D9"/>
              </a:solidFill>
            </a:endParaRPr>
          </a:p>
        </p:txBody>
      </p:sp>
      <p:pic>
        <p:nvPicPr>
          <p:cNvPr id="122" name="Shape 122"/>
          <p:cNvPicPr preferRelativeResize="0"/>
          <p:nvPr/>
        </p:nvPicPr>
        <p:blipFill>
          <a:blip r:embed="rId3">
            <a:alphaModFix/>
          </a:blip>
          <a:stretch>
            <a:fillRect/>
          </a:stretch>
        </p:blipFill>
        <p:spPr>
          <a:xfrm>
            <a:off x="4218600" y="1237825"/>
            <a:ext cx="2722081" cy="1555475"/>
          </a:xfrm>
          <a:prstGeom prst="rect">
            <a:avLst/>
          </a:prstGeom>
          <a:noFill/>
          <a:ln>
            <a:noFill/>
          </a:ln>
        </p:spPr>
      </p:pic>
      <p:pic>
        <p:nvPicPr>
          <p:cNvPr id="123" name="Shape 123"/>
          <p:cNvPicPr preferRelativeResize="0"/>
          <p:nvPr/>
        </p:nvPicPr>
        <p:blipFill>
          <a:blip r:embed="rId4">
            <a:alphaModFix/>
          </a:blip>
          <a:stretch>
            <a:fillRect/>
          </a:stretch>
        </p:blipFill>
        <p:spPr>
          <a:xfrm>
            <a:off x="6067975" y="2926075"/>
            <a:ext cx="2722075" cy="1524360"/>
          </a:xfrm>
          <a:prstGeom prst="rect">
            <a:avLst/>
          </a:prstGeom>
          <a:noFill/>
          <a:ln>
            <a:noFill/>
          </a:ln>
        </p:spPr>
      </p:pic>
      <p:pic>
        <p:nvPicPr>
          <p:cNvPr id="124" name="Shape 124"/>
          <p:cNvPicPr preferRelativeResize="0"/>
          <p:nvPr/>
        </p:nvPicPr>
        <p:blipFill>
          <a:blip r:embed="rId5">
            <a:alphaModFix/>
          </a:blip>
          <a:stretch>
            <a:fillRect/>
          </a:stretch>
        </p:blipFill>
        <p:spPr>
          <a:xfrm>
            <a:off x="7155525" y="1551709"/>
            <a:ext cx="1634525" cy="927703"/>
          </a:xfrm>
          <a:prstGeom prst="rect">
            <a:avLst/>
          </a:prstGeom>
          <a:noFill/>
          <a:ln>
            <a:noFill/>
          </a:ln>
        </p:spPr>
      </p:pic>
      <p:pic>
        <p:nvPicPr>
          <p:cNvPr id="125" name="Shape 125"/>
          <p:cNvPicPr preferRelativeResize="0"/>
          <p:nvPr/>
        </p:nvPicPr>
        <p:blipFill>
          <a:blip r:embed="rId6">
            <a:alphaModFix/>
          </a:blip>
          <a:stretch>
            <a:fillRect/>
          </a:stretch>
        </p:blipFill>
        <p:spPr>
          <a:xfrm>
            <a:off x="4343500" y="3191225"/>
            <a:ext cx="1438275" cy="800100"/>
          </a:xfrm>
          <a:prstGeom prst="rect">
            <a:avLst/>
          </a:prstGeom>
          <a:noFill/>
          <a:ln>
            <a:noFill/>
          </a:ln>
        </p:spPr>
      </p:pic>
      <p:pic>
        <p:nvPicPr>
          <p:cNvPr id="126" name="Shape 126"/>
          <p:cNvPicPr preferRelativeResize="0"/>
          <p:nvPr/>
        </p:nvPicPr>
        <p:blipFill>
          <a:blip r:embed="rId7">
            <a:alphaModFix/>
          </a:blip>
          <a:stretch>
            <a:fillRect/>
          </a:stretch>
        </p:blipFill>
        <p:spPr>
          <a:xfrm>
            <a:off x="7413825" y="4499050"/>
            <a:ext cx="1730175" cy="644451"/>
          </a:xfrm>
          <a:prstGeom prst="rect">
            <a:avLst/>
          </a:prstGeom>
          <a:noFill/>
          <a:ln>
            <a:noFill/>
          </a:ln>
        </p:spPr>
      </p:pic>
      <p:cxnSp>
        <p:nvCxnSpPr>
          <p:cNvPr id="127" name="Shape 127"/>
          <p:cNvCxnSpPr/>
          <p:nvPr/>
        </p:nvCxnSpPr>
        <p:spPr>
          <a:xfrm>
            <a:off x="418800" y="1017725"/>
            <a:ext cx="8306400" cy="0"/>
          </a:xfrm>
          <a:prstGeom prst="straightConnector1">
            <a:avLst/>
          </a:prstGeom>
          <a:noFill/>
          <a:ln w="9525" cap="flat" cmpd="sng">
            <a:solidFill>
              <a:schemeClr val="dk2"/>
            </a:solidFill>
            <a:prstDash val="solid"/>
            <a:round/>
            <a:headEnd type="none" w="med" len="med"/>
            <a:tailEnd type="none" w="med" len="med"/>
          </a:ln>
        </p:spPr>
      </p:cxnSp>
      <p:sp>
        <p:nvSpPr>
          <p:cNvPr id="128" name="Shape 128"/>
          <p:cNvSpPr txBox="1"/>
          <p:nvPr/>
        </p:nvSpPr>
        <p:spPr>
          <a:xfrm>
            <a:off x="5159925" y="4538000"/>
            <a:ext cx="1995600" cy="188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800" i="1">
                <a:solidFill>
                  <a:srgbClr val="D9D9D9"/>
                </a:solidFill>
              </a:rPr>
              <a:t>Screenshots from the video. </a:t>
            </a:r>
            <a:endParaRPr sz="800">
              <a:solidFill>
                <a:srgbClr val="D9D9D9"/>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916</Words>
  <Application>Microsoft Office PowerPoint</Application>
  <PresentationFormat>On-screen Show (16:9)</PresentationFormat>
  <Paragraphs>130</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Times New Roman</vt:lpstr>
      <vt:lpstr>Simple Dark</vt:lpstr>
      <vt:lpstr>Learning through different modalities: </vt:lpstr>
      <vt:lpstr>Content</vt:lpstr>
      <vt:lpstr>Introduction </vt:lpstr>
      <vt:lpstr>Hypothesis</vt:lpstr>
      <vt:lpstr>Background Studies </vt:lpstr>
      <vt:lpstr>Preliminary Tests</vt:lpstr>
      <vt:lpstr>Results on the Preliminary Tests</vt:lpstr>
      <vt:lpstr>The Experiment: The Participants</vt:lpstr>
      <vt:lpstr>Visual Stimuli</vt:lpstr>
      <vt:lpstr>Auditory Stimuli</vt:lpstr>
      <vt:lpstr>Multi-Modal Integration of Visual and Auditory Stimuli</vt:lpstr>
      <vt:lpstr>Two Main Tasks</vt:lpstr>
      <vt:lpstr>Results - Free Recall</vt:lpstr>
      <vt:lpstr>Results - Serial Recall</vt:lpstr>
      <vt:lpstr>Conclusion</vt:lpstr>
      <vt:lpstr>Further Studies</vt:lpstr>
      <vt:lpstr>Thanks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through different modalities: </dc:title>
  <cp:lastModifiedBy>Fiammetta Caccavale</cp:lastModifiedBy>
  <cp:revision>2</cp:revision>
  <dcterms:modified xsi:type="dcterms:W3CDTF">2018-03-14T11:01:21Z</dcterms:modified>
</cp:coreProperties>
</file>